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1"/>
  </p:notesMasterIdLst>
  <p:sldIdLst>
    <p:sldId id="258" r:id="rId2"/>
    <p:sldId id="259" r:id="rId3"/>
    <p:sldId id="261" r:id="rId4"/>
    <p:sldId id="270" r:id="rId5"/>
    <p:sldId id="271" r:id="rId6"/>
    <p:sldId id="264" r:id="rId7"/>
    <p:sldId id="260" r:id="rId8"/>
    <p:sldId id="263" r:id="rId9"/>
    <p:sldId id="262" r:id="rId10"/>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3486"/>
    <a:srgbClr val="1E427D"/>
    <a:srgbClr val="EF9021"/>
    <a:srgbClr val="6D9D40"/>
    <a:srgbClr val="007BB4"/>
    <a:srgbClr val="CC1B00"/>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2BDA48-2A7A-4931-BCC4-35AA76CFCB44}" v="27" dt="2020-09-10T16:32:28.109"/>
    <p1510:client id="{39CD04FD-73E7-D181-296A-732F7742C27D}" v="317" dt="2020-09-10T19:29:37.4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148"/>
    <p:restoredTop sz="69457" autoAdjust="0"/>
  </p:normalViewPr>
  <p:slideViewPr>
    <p:cSldViewPr snapToGrid="0" snapToObjects="1">
      <p:cViewPr varScale="1">
        <p:scale>
          <a:sx n="74" d="100"/>
          <a:sy n="74" d="100"/>
        </p:scale>
        <p:origin x="339" y="42"/>
      </p:cViewPr>
      <p:guideLst/>
    </p:cSldViewPr>
  </p:slideViewPr>
  <p:notesTextViewPr>
    <p:cViewPr>
      <p:scale>
        <a:sx n="1" d="1"/>
        <a:sy n="1" d="1"/>
      </p:scale>
      <p:origin x="0" y="0"/>
    </p:cViewPr>
  </p:notesTextViewPr>
  <p:sorterViewPr>
    <p:cViewPr>
      <p:scale>
        <a:sx n="117" d="100"/>
        <a:sy n="11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DF2E6845-1412-4945-82CB-4AA20C4EF384}" type="datetimeFigureOut">
              <a:rPr lang="en-US" smtClean="0"/>
              <a:t>9/10/2020</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3D1817A-4680-4241-835F-72CB1B40B255}" type="slidenum">
              <a:rPr lang="en-US" smtClean="0"/>
              <a:t>‹#›</a:t>
            </a:fld>
            <a:endParaRPr lang="en-US"/>
          </a:p>
        </p:txBody>
      </p:sp>
    </p:spTree>
    <p:extLst>
      <p:ext uri="{BB962C8B-B14F-4D97-AF65-F5344CB8AC3E}">
        <p14:creationId xmlns:p14="http://schemas.microsoft.com/office/powerpoint/2010/main" val="98881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3D1817A-4680-4241-835F-72CB1B40B255}" type="slidenum">
              <a:rPr lang="en-US" smtClean="0"/>
              <a:t>1</a:t>
            </a:fld>
            <a:endParaRPr lang="en-US"/>
          </a:p>
        </p:txBody>
      </p:sp>
    </p:spTree>
    <p:extLst>
      <p:ext uri="{BB962C8B-B14F-4D97-AF65-F5344CB8AC3E}">
        <p14:creationId xmlns:p14="http://schemas.microsoft.com/office/powerpoint/2010/main" val="677723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2289"/>
            <a:r>
              <a:rPr lang="en-US" dirty="0">
                <a:solidFill>
                  <a:srgbClr val="1E427D"/>
                </a:solidFill>
                <a:cs typeface="Calibri"/>
              </a:rPr>
              <a:t>Full implementation of GP would provide a nurturing experience</a:t>
            </a:r>
            <a:r>
              <a:rPr lang="en-US" baseline="0" dirty="0">
                <a:solidFill>
                  <a:srgbClr val="1E427D"/>
                </a:solidFill>
                <a:cs typeface="Calibri"/>
              </a:rPr>
              <a:t> and deeper engagement for our students. This slide is an example of what GP can be at CCC; each of our Career &amp; Academic Groups (meta majors) is</a:t>
            </a:r>
            <a:r>
              <a:rPr lang="en-US" dirty="0">
                <a:solidFill>
                  <a:srgbClr val="1E427D"/>
                </a:solidFill>
                <a:cs typeface="Calibri"/>
              </a:rPr>
              <a:t> embedded </a:t>
            </a:r>
            <a:r>
              <a:rPr lang="en-US" baseline="0" dirty="0">
                <a:solidFill>
                  <a:srgbClr val="1E427D"/>
                </a:solidFill>
                <a:cs typeface="Calibri"/>
              </a:rPr>
              <a:t>with these intentionally designed supports from engagement through completion. By mindfully grouping our</a:t>
            </a:r>
            <a:r>
              <a:rPr lang="en-US" dirty="0">
                <a:solidFill>
                  <a:srgbClr val="1E427D"/>
                </a:solidFill>
                <a:cs typeface="Calibri"/>
              </a:rPr>
              <a:t> career, academic</a:t>
            </a:r>
            <a:r>
              <a:rPr lang="en-US" baseline="0" dirty="0">
                <a:solidFill>
                  <a:srgbClr val="1E427D"/>
                </a:solidFill>
                <a:cs typeface="Calibri"/>
              </a:rPr>
              <a:t> programs &amp; services, we can ensure equity for all of our </a:t>
            </a:r>
            <a:r>
              <a:rPr lang="en-US" dirty="0">
                <a:solidFill>
                  <a:srgbClr val="1E427D"/>
                </a:solidFill>
                <a:cs typeface="Calibri"/>
              </a:rPr>
              <a:t>Comets, especially</a:t>
            </a:r>
            <a:r>
              <a:rPr lang="en-US" baseline="0" dirty="0">
                <a:solidFill>
                  <a:srgbClr val="1E427D"/>
                </a:solidFill>
                <a:cs typeface="Calibri"/>
              </a:rPr>
              <a:t> our </a:t>
            </a:r>
            <a:r>
              <a:rPr lang="en-US" dirty="0">
                <a:solidFill>
                  <a:srgbClr val="1E427D"/>
                </a:solidFill>
                <a:cs typeface="Calibri"/>
              </a:rPr>
              <a:t>historically underrepresented and high need students. When success milestones are met; every Comets SOARS.</a:t>
            </a:r>
            <a:endParaRPr lang="en-US" baseline="0" dirty="0">
              <a:solidFill>
                <a:srgbClr val="1E427D"/>
              </a:solidFill>
              <a:cs typeface="Calibri"/>
            </a:endParaRPr>
          </a:p>
          <a:p>
            <a:endParaRPr lang="en-US" dirty="0"/>
          </a:p>
        </p:txBody>
      </p:sp>
      <p:sp>
        <p:nvSpPr>
          <p:cNvPr id="4" name="Slide Number Placeholder 3"/>
          <p:cNvSpPr>
            <a:spLocks noGrp="1"/>
          </p:cNvSpPr>
          <p:nvPr>
            <p:ph type="sldNum" sz="quarter" idx="5"/>
          </p:nvPr>
        </p:nvSpPr>
        <p:spPr/>
        <p:txBody>
          <a:bodyPr/>
          <a:lstStyle/>
          <a:p>
            <a:fld id="{A3D1817A-4680-4241-835F-72CB1B40B255}" type="slidenum">
              <a:rPr lang="en-US" smtClean="0"/>
              <a:t>2</a:t>
            </a:fld>
            <a:endParaRPr lang="en-US"/>
          </a:p>
        </p:txBody>
      </p:sp>
    </p:spTree>
    <p:extLst>
      <p:ext uri="{BB962C8B-B14F-4D97-AF65-F5344CB8AC3E}">
        <p14:creationId xmlns:p14="http://schemas.microsoft.com/office/powerpoint/2010/main" val="119202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Arial"/>
                <a:cs typeface="Arial"/>
              </a:rPr>
              <a:t>Meta Major" Forum, October 22 </a:t>
            </a:r>
            <a:endParaRPr lang="en-US"/>
          </a:p>
          <a:p>
            <a:pPr lvl="1"/>
            <a:r>
              <a:rPr lang="en-US">
                <a:latin typeface="Arial"/>
                <a:cs typeface="Arial"/>
              </a:rPr>
              <a:t>Goal: include campus feedback to make Recommendations to college council</a:t>
            </a:r>
            <a:endParaRPr lang="en-US">
              <a:cs typeface="Arial"/>
            </a:endParaRPr>
          </a:p>
          <a:p>
            <a:endParaRPr lang="en-US"/>
          </a:p>
        </p:txBody>
      </p:sp>
      <p:sp>
        <p:nvSpPr>
          <p:cNvPr id="4" name="Slide Number Placeholder 3"/>
          <p:cNvSpPr>
            <a:spLocks noGrp="1"/>
          </p:cNvSpPr>
          <p:nvPr>
            <p:ph type="sldNum" sz="quarter" idx="10"/>
          </p:nvPr>
        </p:nvSpPr>
        <p:spPr/>
        <p:txBody>
          <a:bodyPr/>
          <a:lstStyle/>
          <a:p>
            <a:fld id="{A3D1817A-4680-4241-835F-72CB1B40B255}" type="slidenum">
              <a:rPr lang="en-US" smtClean="0"/>
              <a:t>3</a:t>
            </a:fld>
            <a:endParaRPr lang="en-US"/>
          </a:p>
        </p:txBody>
      </p:sp>
    </p:spTree>
    <p:extLst>
      <p:ext uri="{BB962C8B-B14F-4D97-AF65-F5344CB8AC3E}">
        <p14:creationId xmlns:p14="http://schemas.microsoft.com/office/powerpoint/2010/main" val="1647510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shared at All College Day, community voice is essential. Over the summer, the Guided Pathways Workgroups each created brief videos to highlight what has been recently accomplished and to highlight activities for Fall 2020. These presentations were developed with equity and the strategic plan in mind, using data from the QFE to inform how we shape our next steps in Guided Pathways. We need your help in viewing and providing feedback by Friday, September 11</a:t>
            </a:r>
            <a:r>
              <a:rPr lang="en-US" baseline="30000" dirty="0"/>
              <a:t>th</a:t>
            </a:r>
            <a:r>
              <a:rPr lang="en-US" dirty="0"/>
              <a:t>. Faculty will earn two hours of flex and feedback is anonymous. </a:t>
            </a:r>
          </a:p>
          <a:p>
            <a:endParaRPr lang="en-US" dirty="0"/>
          </a:p>
          <a:p>
            <a:r>
              <a:rPr lang="en-US" dirty="0"/>
              <a:t>Please also save the date for the Meta Major Forum on October 22</a:t>
            </a:r>
            <a:r>
              <a:rPr lang="en-US" baseline="30000" dirty="0"/>
              <a:t>nd</a:t>
            </a:r>
            <a:r>
              <a:rPr lang="en-US" dirty="0"/>
              <a:t> where we will work as a collective to design our meta major groupings for our students. The end goal is to make a recommendation to College Council by the end of this term with the direction of guided pathways that has been fully vetted by our community. Following our meeting today an email will be sent to all of Council of Chairs containing this information. We greatly appreciate your support in encouraging the faculty and staff in your departments to participate. </a:t>
            </a:r>
          </a:p>
        </p:txBody>
      </p:sp>
      <p:sp>
        <p:nvSpPr>
          <p:cNvPr id="4" name="Slide Number Placeholder 3"/>
          <p:cNvSpPr>
            <a:spLocks noGrp="1"/>
          </p:cNvSpPr>
          <p:nvPr>
            <p:ph type="sldNum" sz="quarter" idx="5"/>
          </p:nvPr>
        </p:nvSpPr>
        <p:spPr/>
        <p:txBody>
          <a:bodyPr/>
          <a:lstStyle/>
          <a:p>
            <a:fld id="{A3D1817A-4680-4241-835F-72CB1B40B255}" type="slidenum">
              <a:rPr lang="en-US" smtClean="0"/>
              <a:t>6</a:t>
            </a:fld>
            <a:endParaRPr lang="en-US"/>
          </a:p>
        </p:txBody>
      </p:sp>
    </p:spTree>
    <p:extLst>
      <p:ext uri="{BB962C8B-B14F-4D97-AF65-F5344CB8AC3E}">
        <p14:creationId xmlns:p14="http://schemas.microsoft.com/office/powerpoint/2010/main" val="3353356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if you’re all in on Guided Pathways, which we hope you are, there are more regional professional development opportunities happening this fall. Some details to follow but the Pathways to Equity conference happening this month focuses on the intentional and direct attention we must pay to the equity gaps on our campuses in our guided pathways design. Registration is free and while many of you may not be able to attend two full days, we hope you will be able to participate in some of the sessions in between your busy teaching schedules. </a:t>
            </a:r>
          </a:p>
        </p:txBody>
      </p:sp>
      <p:sp>
        <p:nvSpPr>
          <p:cNvPr id="4" name="Slide Number Placeholder 3"/>
          <p:cNvSpPr>
            <a:spLocks noGrp="1"/>
          </p:cNvSpPr>
          <p:nvPr>
            <p:ph type="sldNum" sz="quarter" idx="5"/>
          </p:nvPr>
        </p:nvSpPr>
        <p:spPr/>
        <p:txBody>
          <a:bodyPr/>
          <a:lstStyle/>
          <a:p>
            <a:fld id="{A3D1817A-4680-4241-835F-72CB1B40B255}" type="slidenum">
              <a:rPr lang="en-US" smtClean="0"/>
              <a:t>7</a:t>
            </a:fld>
            <a:endParaRPr lang="en-US"/>
          </a:p>
        </p:txBody>
      </p:sp>
    </p:spTree>
    <p:extLst>
      <p:ext uri="{BB962C8B-B14F-4D97-AF65-F5344CB8AC3E}">
        <p14:creationId xmlns:p14="http://schemas.microsoft.com/office/powerpoint/2010/main" val="2732917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D1817A-4680-4241-835F-72CB1B40B255}" type="slidenum">
              <a:rPr lang="en-US" smtClean="0"/>
              <a:t>8</a:t>
            </a:fld>
            <a:endParaRPr lang="en-US"/>
          </a:p>
        </p:txBody>
      </p:sp>
    </p:spTree>
    <p:extLst>
      <p:ext uri="{BB962C8B-B14F-4D97-AF65-F5344CB8AC3E}">
        <p14:creationId xmlns:p14="http://schemas.microsoft.com/office/powerpoint/2010/main" val="410525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1817A-4680-4241-835F-72CB1B40B255}" type="slidenum">
              <a:rPr lang="en-US" smtClean="0"/>
              <a:t>9</a:t>
            </a:fld>
            <a:endParaRPr lang="en-US"/>
          </a:p>
        </p:txBody>
      </p:sp>
    </p:spTree>
    <p:extLst>
      <p:ext uri="{BB962C8B-B14F-4D97-AF65-F5344CB8AC3E}">
        <p14:creationId xmlns:p14="http://schemas.microsoft.com/office/powerpoint/2010/main" val="3785174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Rectangle 6"/>
          <p:cNvSpPr/>
          <p:nvPr userDrawn="1"/>
        </p:nvSpPr>
        <p:spPr>
          <a:xfrm>
            <a:off x="290457" y="247426"/>
            <a:ext cx="11575228" cy="6321933"/>
          </a:xfrm>
          <a:prstGeom prst="rect">
            <a:avLst/>
          </a:prstGeom>
          <a:solidFill>
            <a:srgbClr val="007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476591" y="5735951"/>
            <a:ext cx="2163184" cy="696972"/>
          </a:xfrm>
          <a:prstGeom prst="rect">
            <a:avLst/>
          </a:prstGeom>
        </p:spPr>
      </p:pic>
      <p:sp>
        <p:nvSpPr>
          <p:cNvPr id="9" name="Title 1"/>
          <p:cNvSpPr txBox="1">
            <a:spLocks/>
          </p:cNvSpPr>
          <p:nvPr userDrawn="1"/>
        </p:nvSpPr>
        <p:spPr>
          <a:xfrm>
            <a:off x="3342047" y="2811315"/>
            <a:ext cx="9144000" cy="23876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0" i="0" kern="1200">
                <a:solidFill>
                  <a:srgbClr val="1E427D"/>
                </a:solidFill>
                <a:latin typeface="Arial" charset="0"/>
                <a:ea typeface="Arial" charset="0"/>
                <a:cs typeface="Arial" charset="0"/>
              </a:defRPr>
            </a:lvl1pPr>
          </a:lstStyle>
          <a:p>
            <a:endParaRPr lang="en-US" sz="8800" b="1"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EF9021"/>
          </a:solidFill>
        </p:spPr>
        <p:txBody>
          <a:bodyPr/>
          <a:lstStyle>
            <a:lvl1pPr algn="ctr">
              <a:defRPr b="1">
                <a:solidFill>
                  <a:schemeClr val="bg1"/>
                </a:solidFill>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F7DA57B-9185-EE4F-8E8F-3DF6858B2D74}"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45B6-E2E4-8041-BBD3-26DDBB412F6F}"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392981"/>
            <a:ext cx="4126448" cy="291861"/>
          </a:xfrm>
          <a:prstGeom prst="rect">
            <a:avLst/>
          </a:prstGeom>
        </p:spPr>
      </p:pic>
      <p:cxnSp>
        <p:nvCxnSpPr>
          <p:cNvPr id="11" name="Straight Connector 10"/>
          <p:cNvCxnSpPr/>
          <p:nvPr userDrawn="1"/>
        </p:nvCxnSpPr>
        <p:spPr>
          <a:xfrm>
            <a:off x="838200" y="6176963"/>
            <a:ext cx="10515600" cy="0"/>
          </a:xfrm>
          <a:prstGeom prst="line">
            <a:avLst/>
          </a:prstGeom>
          <a:ln w="50800" cap="rnd">
            <a:solidFill>
              <a:srgbClr val="823486">
                <a:alpha val="37000"/>
              </a:srgbClr>
            </a:solidFill>
            <a:prstDash val="sysDot"/>
            <a:round/>
          </a:ln>
        </p:spPr>
        <p:style>
          <a:lnRef idx="1">
            <a:schemeClr val="accent1"/>
          </a:lnRef>
          <a:fillRef idx="0">
            <a:schemeClr val="accent1"/>
          </a:fillRef>
          <a:effectRef idx="0">
            <a:schemeClr val="accent1"/>
          </a:effectRef>
          <a:fontRef idx="minor">
            <a:schemeClr val="tx1"/>
          </a:fontRef>
        </p:style>
      </p:cxnSp>
      <p:sp>
        <p:nvSpPr>
          <p:cNvPr id="13" name="TextBox 12"/>
          <p:cNvSpPr txBox="1"/>
          <p:nvPr userDrawn="1"/>
        </p:nvSpPr>
        <p:spPr>
          <a:xfrm>
            <a:off x="5488451" y="6370417"/>
            <a:ext cx="5865349" cy="369332"/>
          </a:xfrm>
          <a:prstGeom prst="rect">
            <a:avLst/>
          </a:prstGeom>
          <a:noFill/>
        </p:spPr>
        <p:txBody>
          <a:bodyPr wrap="square" rtlCol="0">
            <a:spAutoFit/>
          </a:bodyPr>
          <a:lstStyle/>
          <a:p>
            <a:pPr algn="r"/>
            <a:r>
              <a:rPr lang="en-US" b="0" dirty="0">
                <a:solidFill>
                  <a:srgbClr val="1E427D"/>
                </a:solidFill>
              </a:rPr>
              <a:t>Guided</a:t>
            </a:r>
            <a:r>
              <a:rPr lang="en-US" b="0" baseline="0" dirty="0">
                <a:solidFill>
                  <a:srgbClr val="1E427D"/>
                </a:solidFill>
              </a:rPr>
              <a:t> Pathways All College Day Fall 2020</a:t>
            </a:r>
            <a:endParaRPr lang="en-US" b="0" dirty="0">
              <a:solidFill>
                <a:srgbClr val="1E427D"/>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1E427D"/>
          </a:solidFill>
        </p:spPr>
        <p:txBody>
          <a:bodyPr/>
          <a:lstStyle>
            <a:lvl1pPr algn="ctr">
              <a:defRPr b="1">
                <a:solidFill>
                  <a:schemeClr val="bg1"/>
                </a:solidFill>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F7DA57B-9185-EE4F-8E8F-3DF6858B2D74}"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45B6-E2E4-8041-BBD3-26DDBB412F6F}" type="slidenum">
              <a:rPr lang="en-US" smtClean="0"/>
              <a:t>‹#›</a:t>
            </a:fld>
            <a:endParaRPr lang="en-US"/>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392981"/>
            <a:ext cx="4126448" cy="291861"/>
          </a:xfrm>
          <a:prstGeom prst="rect">
            <a:avLst/>
          </a:prstGeom>
        </p:spPr>
      </p:pic>
      <p:cxnSp>
        <p:nvCxnSpPr>
          <p:cNvPr id="11" name="Straight Connector 10"/>
          <p:cNvCxnSpPr/>
          <p:nvPr userDrawn="1"/>
        </p:nvCxnSpPr>
        <p:spPr>
          <a:xfrm>
            <a:off x="838200" y="6176963"/>
            <a:ext cx="10515600" cy="0"/>
          </a:xfrm>
          <a:prstGeom prst="line">
            <a:avLst/>
          </a:prstGeom>
          <a:ln w="50800" cap="rnd">
            <a:solidFill>
              <a:srgbClr val="823486">
                <a:alpha val="37000"/>
              </a:srgbClr>
            </a:solidFill>
            <a:prstDash val="sysDot"/>
            <a:round/>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5488451" y="6370417"/>
            <a:ext cx="5865349" cy="369332"/>
          </a:xfrm>
          <a:prstGeom prst="rect">
            <a:avLst/>
          </a:prstGeom>
          <a:noFill/>
        </p:spPr>
        <p:txBody>
          <a:bodyPr wrap="square" rtlCol="0">
            <a:spAutoFit/>
          </a:bodyPr>
          <a:lstStyle/>
          <a:p>
            <a:pPr algn="r"/>
            <a:r>
              <a:rPr lang="en-US" b="0" dirty="0">
                <a:solidFill>
                  <a:srgbClr val="1E427D"/>
                </a:solidFill>
              </a:rPr>
              <a:t>Guided</a:t>
            </a:r>
            <a:r>
              <a:rPr lang="en-US" b="0" baseline="0" dirty="0">
                <a:solidFill>
                  <a:srgbClr val="1E427D"/>
                </a:solidFill>
              </a:rPr>
              <a:t> Pathways All College Day Fall 2020</a:t>
            </a:r>
            <a:endParaRPr lang="en-US" b="0" dirty="0">
              <a:solidFill>
                <a:srgbClr val="1E427D"/>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007BB4"/>
          </a:solidFill>
        </p:spPr>
        <p:txBody>
          <a:bodyPr/>
          <a:lstStyle>
            <a:lvl1pPr algn="ctr">
              <a:defRPr b="1">
                <a:solidFill>
                  <a:schemeClr val="bg1"/>
                </a:solidFill>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F7DA57B-9185-EE4F-8E8F-3DF6858B2D74}"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45B6-E2E4-8041-BBD3-26DDBB412F6F}"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392981"/>
            <a:ext cx="4126448" cy="291861"/>
          </a:xfrm>
          <a:prstGeom prst="rect">
            <a:avLst/>
          </a:prstGeom>
        </p:spPr>
      </p:pic>
      <p:cxnSp>
        <p:nvCxnSpPr>
          <p:cNvPr id="10" name="Straight Connector 9"/>
          <p:cNvCxnSpPr/>
          <p:nvPr userDrawn="1"/>
        </p:nvCxnSpPr>
        <p:spPr>
          <a:xfrm>
            <a:off x="838200" y="6176963"/>
            <a:ext cx="10515600" cy="0"/>
          </a:xfrm>
          <a:prstGeom prst="line">
            <a:avLst/>
          </a:prstGeom>
          <a:ln w="50800" cap="rnd">
            <a:solidFill>
              <a:srgbClr val="823486">
                <a:alpha val="37000"/>
              </a:srgbClr>
            </a:solidFill>
            <a:prstDash val="sysDot"/>
            <a:round/>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5488451" y="6370417"/>
            <a:ext cx="5865349" cy="369332"/>
          </a:xfrm>
          <a:prstGeom prst="rect">
            <a:avLst/>
          </a:prstGeom>
          <a:noFill/>
        </p:spPr>
        <p:txBody>
          <a:bodyPr wrap="square" rtlCol="0">
            <a:spAutoFit/>
          </a:bodyPr>
          <a:lstStyle/>
          <a:p>
            <a:pPr algn="r"/>
            <a:r>
              <a:rPr lang="en-US" b="0" dirty="0">
                <a:solidFill>
                  <a:srgbClr val="1E427D"/>
                </a:solidFill>
              </a:rPr>
              <a:t>Guided</a:t>
            </a:r>
            <a:r>
              <a:rPr lang="en-US" b="0" baseline="0" dirty="0">
                <a:solidFill>
                  <a:srgbClr val="1E427D"/>
                </a:solidFill>
              </a:rPr>
              <a:t> Pathways All College Day Fall 2020</a:t>
            </a:r>
            <a:endParaRPr lang="en-US" b="0" dirty="0">
              <a:solidFill>
                <a:srgbClr val="1E427D"/>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6D9D40"/>
          </a:solidFill>
        </p:spPr>
        <p:txBody>
          <a:bodyPr/>
          <a:lstStyle>
            <a:lvl1pPr algn="ctr">
              <a:defRPr b="1">
                <a:solidFill>
                  <a:schemeClr val="bg1"/>
                </a:solidFill>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F7DA57B-9185-EE4F-8E8F-3DF6858B2D74}"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45B6-E2E4-8041-BBD3-26DDBB412F6F}" type="slidenum">
              <a:rPr lang="en-US" smtClean="0"/>
              <a:t>‹#›</a:t>
            </a:fld>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392981"/>
            <a:ext cx="4126448" cy="291861"/>
          </a:xfrm>
          <a:prstGeom prst="rect">
            <a:avLst/>
          </a:prstGeom>
        </p:spPr>
      </p:pic>
      <p:cxnSp>
        <p:nvCxnSpPr>
          <p:cNvPr id="10" name="Straight Connector 9"/>
          <p:cNvCxnSpPr/>
          <p:nvPr userDrawn="1"/>
        </p:nvCxnSpPr>
        <p:spPr>
          <a:xfrm>
            <a:off x="838200" y="6176963"/>
            <a:ext cx="10515600" cy="0"/>
          </a:xfrm>
          <a:prstGeom prst="line">
            <a:avLst/>
          </a:prstGeom>
          <a:ln w="50800" cap="rnd">
            <a:solidFill>
              <a:srgbClr val="823486">
                <a:alpha val="37000"/>
              </a:srgbClr>
            </a:solidFill>
            <a:prstDash val="sysDot"/>
            <a:round/>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5488451" y="6370417"/>
            <a:ext cx="5865349" cy="369332"/>
          </a:xfrm>
          <a:prstGeom prst="rect">
            <a:avLst/>
          </a:prstGeom>
          <a:noFill/>
        </p:spPr>
        <p:txBody>
          <a:bodyPr wrap="square" rtlCol="0">
            <a:spAutoFit/>
          </a:bodyPr>
          <a:lstStyle/>
          <a:p>
            <a:pPr algn="r"/>
            <a:r>
              <a:rPr lang="en-US" b="0" dirty="0">
                <a:solidFill>
                  <a:srgbClr val="1E427D"/>
                </a:solidFill>
              </a:rPr>
              <a:t>Guided</a:t>
            </a:r>
            <a:r>
              <a:rPr lang="en-US" b="0" baseline="0" dirty="0">
                <a:solidFill>
                  <a:srgbClr val="1E427D"/>
                </a:solidFill>
              </a:rPr>
              <a:t> Pathways All College Day Fall 2020</a:t>
            </a:r>
            <a:endParaRPr lang="en-US" b="0" dirty="0">
              <a:solidFill>
                <a:srgbClr val="1E427D"/>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solidFill>
            <a:srgbClr val="823486"/>
          </a:solidFill>
        </p:spPr>
        <p:txBody>
          <a:bodyPr/>
          <a:lstStyle>
            <a:lvl1pPr algn="ctr">
              <a:defRPr b="1">
                <a:solidFill>
                  <a:schemeClr val="bg1"/>
                </a:solidFill>
                <a:latin typeface="Arial" charset="0"/>
                <a:ea typeface="Arial" charset="0"/>
                <a:cs typeface="Arial"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F7DA57B-9185-EE4F-8E8F-3DF6858B2D74}" type="datetimeFigureOut">
              <a:rPr lang="en-US" smtClean="0"/>
              <a:t>9/10/2020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645B6-E2E4-8041-BBD3-26DDBB412F6F}" type="slidenum">
              <a:rPr lang="en-US" smtClean="0"/>
              <a:t>‹#›</a:t>
            </a:fld>
            <a:endParaRPr lang="en-US"/>
          </a:p>
        </p:txBody>
      </p:sp>
      <p:sp>
        <p:nvSpPr>
          <p:cNvPr id="8" name="TextBox 7"/>
          <p:cNvSpPr txBox="1"/>
          <p:nvPr userDrawn="1"/>
        </p:nvSpPr>
        <p:spPr>
          <a:xfrm>
            <a:off x="5488451" y="6370417"/>
            <a:ext cx="5865349" cy="369332"/>
          </a:xfrm>
          <a:prstGeom prst="rect">
            <a:avLst/>
          </a:prstGeom>
          <a:noFill/>
        </p:spPr>
        <p:txBody>
          <a:bodyPr wrap="square" rtlCol="0">
            <a:spAutoFit/>
          </a:bodyPr>
          <a:lstStyle/>
          <a:p>
            <a:pPr algn="r"/>
            <a:r>
              <a:rPr lang="en-US" b="0" dirty="0">
                <a:solidFill>
                  <a:srgbClr val="1E427D"/>
                </a:solidFill>
              </a:rPr>
              <a:t>Guided</a:t>
            </a:r>
            <a:r>
              <a:rPr lang="en-US" b="0" baseline="0" dirty="0">
                <a:solidFill>
                  <a:srgbClr val="1E427D"/>
                </a:solidFill>
              </a:rPr>
              <a:t> Pathways All College Day Fall 2020</a:t>
            </a:r>
            <a:endParaRPr lang="en-US" b="0" dirty="0">
              <a:solidFill>
                <a:srgbClr val="1E427D"/>
              </a:solidFill>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392981"/>
            <a:ext cx="4126448" cy="291861"/>
          </a:xfrm>
          <a:prstGeom prst="rect">
            <a:avLst/>
          </a:prstGeom>
        </p:spPr>
      </p:pic>
      <p:cxnSp>
        <p:nvCxnSpPr>
          <p:cNvPr id="10" name="Straight Connector 9"/>
          <p:cNvCxnSpPr/>
          <p:nvPr userDrawn="1"/>
        </p:nvCxnSpPr>
        <p:spPr>
          <a:xfrm>
            <a:off x="838200" y="6176963"/>
            <a:ext cx="10515600" cy="0"/>
          </a:xfrm>
          <a:prstGeom prst="line">
            <a:avLst/>
          </a:prstGeom>
          <a:ln w="50800" cap="rnd">
            <a:solidFill>
              <a:srgbClr val="823486">
                <a:alpha val="37000"/>
              </a:srgbClr>
            </a:solidFill>
            <a:prstDash val="sysDot"/>
            <a:round/>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7DA57B-9185-EE4F-8E8F-3DF6858B2D74}" type="datetimeFigureOut">
              <a:rPr lang="en-US" smtClean="0"/>
              <a:t>9/10/2020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0645B6-E2E4-8041-BBD3-26DDBB412F6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7DA57B-9185-EE4F-8E8F-3DF6858B2D74}" type="datetimeFigureOut">
              <a:rPr lang="en-US" smtClean="0"/>
              <a:t>9/10/2020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0645B6-E2E4-8041-BBD3-26DDBB412F6F}" type="slidenum">
              <a:rPr lang="en-US" smtClean="0"/>
              <a:t>‹#›</a:t>
            </a:fld>
            <a:endParaRPr lang="en-US"/>
          </a:p>
        </p:txBody>
      </p:sp>
    </p:spTree>
    <p:extLst>
      <p:ext uri="{BB962C8B-B14F-4D97-AF65-F5344CB8AC3E}">
        <p14:creationId xmlns:p14="http://schemas.microsoft.com/office/powerpoint/2010/main" val="1634043037"/>
      </p:ext>
    </p:extLst>
  </p:cSld>
  <p:clrMap bg1="lt1" tx1="dk1" bg2="lt2" tx2="dk2" accent1="accent1" accent2="accent2" accent3="accent3" accent4="accent4" accent5="accent5" accent6="accent6" hlink="hlink" folHlink="folHlink"/>
  <p:sldLayoutIdLst>
    <p:sldLayoutId id="2147483685" r:id="rId1"/>
    <p:sldLayoutId id="2147483730" r:id="rId2"/>
    <p:sldLayoutId id="2147483686" r:id="rId3"/>
    <p:sldLayoutId id="2147483694" r:id="rId4"/>
    <p:sldLayoutId id="2147483695" r:id="rId5"/>
    <p:sldLayoutId id="2147483696" r:id="rId6"/>
    <p:sldLayoutId id="2147483697" r:id="rId7"/>
    <p:sldLayoutId id="2147483691" r:id="rId8"/>
  </p:sldLayoutIdLst>
  <p:txStyles>
    <p:titleStyle>
      <a:lvl1pPr algn="l" defTabSz="914400" rtl="0" eaLnBrk="1" latinLnBrk="0" hangingPunct="1">
        <a:lnSpc>
          <a:spcPct val="90000"/>
        </a:lnSpc>
        <a:spcBef>
          <a:spcPct val="0"/>
        </a:spcBef>
        <a:buNone/>
        <a:defRPr sz="4400" b="0" i="0" kern="1200">
          <a:solidFill>
            <a:srgbClr val="1E427D"/>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Clr>
          <a:srgbClr val="6D9D40"/>
        </a:buClr>
        <a:buFont typeface="Arial"/>
        <a:buChar char="•"/>
        <a:defRPr sz="2800" b="0" i="0" kern="1200">
          <a:solidFill>
            <a:srgbClr val="007BB4"/>
          </a:solidFill>
          <a:latin typeface="Arial" charset="0"/>
          <a:ea typeface="Arial" charset="0"/>
          <a:cs typeface="Arial" charset="0"/>
        </a:defRPr>
      </a:lvl1pPr>
      <a:lvl2pPr marL="685800" indent="-228600" algn="l" defTabSz="914400" rtl="0" eaLnBrk="1" latinLnBrk="0" hangingPunct="1">
        <a:lnSpc>
          <a:spcPct val="90000"/>
        </a:lnSpc>
        <a:spcBef>
          <a:spcPts val="500"/>
        </a:spcBef>
        <a:buClr>
          <a:srgbClr val="6D9D40"/>
        </a:buClr>
        <a:buFont typeface="Arial"/>
        <a:buChar char="•"/>
        <a:defRPr sz="2400" b="0" i="0" kern="1200">
          <a:solidFill>
            <a:srgbClr val="007BB4"/>
          </a:solidFill>
          <a:latin typeface="Arial" charset="0"/>
          <a:ea typeface="Arial" charset="0"/>
          <a:cs typeface="Arial" charset="0"/>
        </a:defRPr>
      </a:lvl2pPr>
      <a:lvl3pPr marL="1143000" indent="-228600" algn="l" defTabSz="914400" rtl="0" eaLnBrk="1" latinLnBrk="0" hangingPunct="1">
        <a:lnSpc>
          <a:spcPct val="90000"/>
        </a:lnSpc>
        <a:spcBef>
          <a:spcPts val="500"/>
        </a:spcBef>
        <a:buClr>
          <a:srgbClr val="6D9D40"/>
        </a:buClr>
        <a:buFont typeface="Arial"/>
        <a:buChar char="•"/>
        <a:defRPr sz="2000" b="0" i="0" kern="1200">
          <a:solidFill>
            <a:srgbClr val="007BB4"/>
          </a:solidFill>
          <a:latin typeface="Arial" charset="0"/>
          <a:ea typeface="Arial" charset="0"/>
          <a:cs typeface="Arial" charset="0"/>
        </a:defRPr>
      </a:lvl3pPr>
      <a:lvl4pPr marL="1600200" indent="-228600" algn="l" defTabSz="914400" rtl="0" eaLnBrk="1" latinLnBrk="0" hangingPunct="1">
        <a:lnSpc>
          <a:spcPct val="90000"/>
        </a:lnSpc>
        <a:spcBef>
          <a:spcPts val="500"/>
        </a:spcBef>
        <a:buClr>
          <a:srgbClr val="6D9D40"/>
        </a:buClr>
        <a:buFont typeface="Arial"/>
        <a:buChar char="•"/>
        <a:defRPr sz="1800" b="0" i="0" kern="1200">
          <a:solidFill>
            <a:srgbClr val="007BB4"/>
          </a:solidFill>
          <a:latin typeface="Arial" charset="0"/>
          <a:ea typeface="Arial" charset="0"/>
          <a:cs typeface="Arial" charset="0"/>
        </a:defRPr>
      </a:lvl4pPr>
      <a:lvl5pPr marL="2057400" indent="-228600" algn="l" defTabSz="914400" rtl="0" eaLnBrk="1" latinLnBrk="0" hangingPunct="1">
        <a:lnSpc>
          <a:spcPct val="90000"/>
        </a:lnSpc>
        <a:spcBef>
          <a:spcPts val="500"/>
        </a:spcBef>
        <a:buClr>
          <a:srgbClr val="6D9D40"/>
        </a:buClr>
        <a:buFont typeface="Arial"/>
        <a:buChar char="•"/>
        <a:defRPr sz="1800" b="0" i="0" kern="1200">
          <a:solidFill>
            <a:srgbClr val="007BB4"/>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hyperlink" Target="https://pixabay.com/en/idea-icon-business-design-symbol-2579308/" TargetMode="External"/><Relationship Id="rId3" Type="http://schemas.openxmlformats.org/officeDocument/2006/relationships/image" Target="../media/image9.png"/><Relationship Id="rId7"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hyperlink" Target="https://rpgroup.org/Events/" TargetMode="External"/><Relationship Id="rId5" Type="http://schemas.openxmlformats.org/officeDocument/2006/relationships/hyperlink" Target="https://events.bizzabo.com/pathwaystoequity"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https://www.contracosta.edu/faculty-resources/guided-pathways/"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ccconlineed.instructure.com/courses/2634"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9422" y="247426"/>
            <a:ext cx="11575228" cy="6321933"/>
          </a:xfrm>
          <a:prstGeom prst="rect">
            <a:avLst/>
          </a:prstGeom>
          <a:solidFill>
            <a:srgbClr val="007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26523" y="3408392"/>
            <a:ext cx="11105202" cy="2387600"/>
          </a:xfrm>
        </p:spPr>
        <p:txBody>
          <a:bodyPr>
            <a:noAutofit/>
          </a:bodyPr>
          <a:lstStyle/>
          <a:p>
            <a:pPr algn="ctr"/>
            <a:r>
              <a:rPr lang="en-US" sz="4800" b="1" dirty="0">
                <a:solidFill>
                  <a:srgbClr val="FFFFFF"/>
                </a:solidFill>
                <a:latin typeface="Arial"/>
                <a:ea typeface="Arial"/>
                <a:cs typeface="Arial"/>
              </a:rPr>
              <a:t>Guided Pathways: </a:t>
            </a:r>
            <a:br>
              <a:rPr lang="en-US" sz="4800" b="1" dirty="0">
                <a:solidFill>
                  <a:srgbClr val="FFFFFF"/>
                </a:solidFill>
                <a:latin typeface="Arial"/>
                <a:ea typeface="Arial"/>
                <a:cs typeface="Arial"/>
              </a:rPr>
            </a:br>
            <a:r>
              <a:rPr lang="en-US" sz="2400" b="1" dirty="0">
                <a:solidFill>
                  <a:srgbClr val="FFC000"/>
                </a:solidFill>
                <a:latin typeface="Arial"/>
                <a:ea typeface="Arial"/>
                <a:cs typeface="Arial"/>
              </a:rPr>
              <a:t>Updates &amp; Looking Ahead</a:t>
            </a:r>
            <a:r>
              <a:rPr lang="en-US" sz="800" b="1" dirty="0">
                <a:latin typeface="Arial"/>
                <a:ea typeface="Arial"/>
                <a:cs typeface="Arial"/>
              </a:rPr>
              <a:t/>
            </a:r>
            <a:br>
              <a:rPr lang="en-US" sz="800" b="1" dirty="0">
                <a:latin typeface="Arial"/>
                <a:ea typeface="Arial"/>
                <a:cs typeface="Arial"/>
              </a:rPr>
            </a:br>
            <a:r>
              <a:rPr lang="en-US" sz="2400" b="1" dirty="0">
                <a:solidFill>
                  <a:srgbClr val="5B9BD5"/>
                </a:solidFill>
                <a:latin typeface="Arial"/>
                <a:ea typeface="Arial"/>
                <a:cs typeface="Arial"/>
              </a:rPr>
              <a:t>Presented by:</a:t>
            </a:r>
            <a:r>
              <a:rPr lang="en-US" sz="2400" b="1" dirty="0">
                <a:latin typeface="Arial"/>
                <a:ea typeface="Arial"/>
                <a:cs typeface="Arial"/>
              </a:rPr>
              <a:t/>
            </a:r>
            <a:br>
              <a:rPr lang="en-US" sz="2400" b="1" dirty="0">
                <a:latin typeface="Arial"/>
                <a:ea typeface="Arial"/>
                <a:cs typeface="Arial"/>
              </a:rPr>
            </a:br>
            <a:r>
              <a:rPr lang="en-US" sz="2400" b="1" dirty="0">
                <a:solidFill>
                  <a:srgbClr val="FFC000"/>
                </a:solidFill>
                <a:latin typeface="Arial"/>
                <a:ea typeface="Arial"/>
                <a:cs typeface="Arial"/>
              </a:rPr>
              <a:t>Demetria Lawrence </a:t>
            </a:r>
            <a:r>
              <a:rPr lang="en-US" sz="2400" b="1" dirty="0">
                <a:solidFill>
                  <a:srgbClr val="FFFFFF"/>
                </a:solidFill>
                <a:latin typeface="Arial"/>
                <a:ea typeface="Arial"/>
                <a:cs typeface="Arial"/>
              </a:rPr>
              <a:t>– </a:t>
            </a:r>
            <a:r>
              <a:rPr lang="en-US" sz="2400" dirty="0">
                <a:ea typeface="+mn-lt"/>
                <a:cs typeface="+mn-lt"/>
              </a:rPr>
              <a:t>Adult &amp; Alternative Education Transition Specialist</a:t>
            </a:r>
            <a:r>
              <a:rPr lang="en-US" sz="2400" b="1" i="1" dirty="0">
                <a:solidFill>
                  <a:srgbClr val="FFFFFF"/>
                </a:solidFill>
                <a:latin typeface="Arial"/>
                <a:ea typeface="Arial"/>
                <a:cs typeface="Arial"/>
              </a:rPr>
              <a:t> </a:t>
            </a:r>
            <a:r>
              <a:rPr lang="en-US" sz="2400" b="1" dirty="0">
                <a:latin typeface="Arial"/>
                <a:ea typeface="Arial"/>
                <a:cs typeface="Arial"/>
              </a:rPr>
              <a:t/>
            </a:r>
            <a:br>
              <a:rPr lang="en-US" sz="2400" b="1" dirty="0">
                <a:latin typeface="Arial"/>
                <a:ea typeface="Arial"/>
                <a:cs typeface="Arial"/>
              </a:rPr>
            </a:br>
            <a:r>
              <a:rPr lang="en-US" sz="2400" b="1" dirty="0">
                <a:solidFill>
                  <a:srgbClr val="FFC000"/>
                </a:solidFill>
                <a:ea typeface="+mn-lt"/>
                <a:cs typeface="+mn-lt"/>
              </a:rPr>
              <a:t>Evan</a:t>
            </a:r>
            <a:r>
              <a:rPr lang="en-US" sz="2400" b="1" dirty="0">
                <a:solidFill>
                  <a:srgbClr val="FFC000"/>
                </a:solidFill>
                <a:latin typeface="Arial"/>
                <a:ea typeface="Arial"/>
                <a:cs typeface="Arial"/>
              </a:rPr>
              <a:t> Decker </a:t>
            </a:r>
            <a:r>
              <a:rPr lang="en-US" sz="2400" b="1" dirty="0">
                <a:solidFill>
                  <a:srgbClr val="FFFFFF"/>
                </a:solidFill>
                <a:latin typeface="Arial"/>
                <a:ea typeface="Arial"/>
                <a:cs typeface="Arial"/>
              </a:rPr>
              <a:t>– </a:t>
            </a:r>
            <a:r>
              <a:rPr lang="en-US" sz="2400" dirty="0">
                <a:ea typeface="+mn-lt"/>
                <a:cs typeface="+mn-lt"/>
              </a:rPr>
              <a:t>Dean </a:t>
            </a:r>
            <a:r>
              <a:rPr lang="en-US" sz="2400" kern="1200" dirty="0">
                <a:ea typeface="+mn-lt"/>
                <a:cs typeface="+mn-lt"/>
              </a:rPr>
              <a:t>of </a:t>
            </a:r>
            <a:r>
              <a:rPr lang="en-US" sz="2400" dirty="0">
                <a:ea typeface="+mn-lt"/>
                <a:cs typeface="+mn-lt"/>
              </a:rPr>
              <a:t>Workforce and Economic Development </a:t>
            </a:r>
            <a:r>
              <a:rPr lang="en-US" sz="800" dirty="0">
                <a:latin typeface="Arial"/>
                <a:ea typeface="+mn-lt"/>
                <a:cs typeface="Arial"/>
              </a:rPr>
              <a:t/>
            </a:r>
            <a:br>
              <a:rPr lang="en-US" sz="800" dirty="0">
                <a:latin typeface="Arial"/>
                <a:ea typeface="+mn-lt"/>
                <a:cs typeface="Arial"/>
              </a:rPr>
            </a:br>
            <a:r>
              <a:rPr lang="en-US" sz="2400" b="1" dirty="0">
                <a:solidFill>
                  <a:srgbClr val="FFC000"/>
                </a:solidFill>
                <a:latin typeface="Arial"/>
                <a:ea typeface="Arial"/>
                <a:cs typeface="Arial"/>
              </a:rPr>
              <a:t>Sarah Boland </a:t>
            </a:r>
            <a:r>
              <a:rPr lang="en-US" sz="2400" b="1" dirty="0">
                <a:solidFill>
                  <a:srgbClr val="FFFFFF"/>
                </a:solidFill>
                <a:latin typeface="Arial"/>
                <a:ea typeface="Arial"/>
                <a:cs typeface="Arial"/>
              </a:rPr>
              <a:t>– </a:t>
            </a:r>
            <a:r>
              <a:rPr lang="en-US" sz="2400" dirty="0">
                <a:solidFill>
                  <a:srgbClr val="FFFFFF"/>
                </a:solidFill>
                <a:latin typeface="Arial"/>
                <a:ea typeface="Arial"/>
                <a:cs typeface="Arial"/>
              </a:rPr>
              <a:t>Counseling Faculty</a:t>
            </a:r>
            <a:r>
              <a:rPr lang="en-US" sz="6600" dirty="0">
                <a:solidFill>
                  <a:schemeClr val="bg1"/>
                </a:solidFill>
              </a:rPr>
              <a:t/>
            </a:r>
            <a:br>
              <a:rPr lang="en-US" sz="6600" dirty="0">
                <a:solidFill>
                  <a:schemeClr val="bg1"/>
                </a:solidFill>
              </a:rPr>
            </a:br>
            <a:r>
              <a:rPr lang="en-US" sz="6600" dirty="0">
                <a:solidFill>
                  <a:schemeClr val="bg1"/>
                </a:solidFill>
              </a:rPr>
              <a:t>	</a:t>
            </a:r>
            <a:r>
              <a:rPr lang="en-US" sz="1600" dirty="0">
                <a:solidFill>
                  <a:schemeClr val="bg1"/>
                </a:solidFill>
              </a:rPr>
              <a:t>		</a:t>
            </a:r>
            <a:endParaRPr lang="en-US" sz="7300" b="1" dirty="0">
              <a:solidFill>
                <a:schemeClr val="bg1"/>
              </a:solidFill>
            </a:endParaRPr>
          </a:p>
        </p:txBody>
      </p:sp>
      <p:pic>
        <p:nvPicPr>
          <p:cNvPr id="8" name="Picture 7"/>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76591" y="5691126"/>
            <a:ext cx="2163184" cy="696972"/>
          </a:xfrm>
          <a:prstGeom prst="rect">
            <a:avLst/>
          </a:prstGeom>
        </p:spPr>
      </p:pic>
      <p:pic>
        <p:nvPicPr>
          <p:cNvPr id="5" name="Picture 9" descr="A picture containing text, book&#10;&#10;Description automatically generated">
            <a:extLst>
              <a:ext uri="{FF2B5EF4-FFF2-40B4-BE49-F238E27FC236}">
                <a16:creationId xmlns:a16="http://schemas.microsoft.com/office/drawing/2014/main" id="{D9A7CF22-762B-488E-818F-93ADB4092F7B}"/>
              </a:ext>
            </a:extLst>
          </p:cNvPr>
          <p:cNvPicPr>
            <a:picLocks noChangeAspect="1"/>
          </p:cNvPicPr>
          <p:nvPr/>
        </p:nvPicPr>
        <p:blipFill>
          <a:blip r:embed="rId4"/>
          <a:stretch>
            <a:fillRect/>
          </a:stretch>
        </p:blipFill>
        <p:spPr>
          <a:xfrm>
            <a:off x="308939" y="335844"/>
            <a:ext cx="2116291" cy="2116291"/>
          </a:xfrm>
          <a:prstGeom prst="rect">
            <a:avLst/>
          </a:prstGeom>
        </p:spPr>
      </p:pic>
      <p:pic>
        <p:nvPicPr>
          <p:cNvPr id="6" name="Picture 4" descr="A close up of a sign&#10;&#10;Description automatically generated">
            <a:extLst>
              <a:ext uri="{FF2B5EF4-FFF2-40B4-BE49-F238E27FC236}">
                <a16:creationId xmlns:a16="http://schemas.microsoft.com/office/drawing/2014/main" id="{2963981D-884B-416D-A7C1-CEDA92E25C15}"/>
              </a:ext>
            </a:extLst>
          </p:cNvPr>
          <p:cNvPicPr>
            <a:picLocks noChangeAspect="1"/>
          </p:cNvPicPr>
          <p:nvPr/>
        </p:nvPicPr>
        <p:blipFill>
          <a:blip r:embed="rId5"/>
          <a:stretch>
            <a:fillRect/>
          </a:stretch>
        </p:blipFill>
        <p:spPr>
          <a:xfrm>
            <a:off x="9664700" y="330200"/>
            <a:ext cx="2324100" cy="2324100"/>
          </a:xfrm>
          <a:prstGeom prst="rect">
            <a:avLst/>
          </a:prstGeom>
        </p:spPr>
      </p:pic>
      <p:pic>
        <p:nvPicPr>
          <p:cNvPr id="11" name="Picture 3" descr="A close up of a logo&#10;&#10;Description automatically generated">
            <a:extLst>
              <a:ext uri="{FF2B5EF4-FFF2-40B4-BE49-F238E27FC236}">
                <a16:creationId xmlns:a16="http://schemas.microsoft.com/office/drawing/2014/main" id="{5FA567D9-D6DE-441D-82C4-30A4D71ACEBB}"/>
              </a:ext>
            </a:extLst>
          </p:cNvPr>
          <p:cNvPicPr>
            <a:picLocks noChangeAspect="1"/>
          </p:cNvPicPr>
          <p:nvPr/>
        </p:nvPicPr>
        <p:blipFill>
          <a:blip r:embed="rId6"/>
          <a:stretch>
            <a:fillRect/>
          </a:stretch>
        </p:blipFill>
        <p:spPr>
          <a:xfrm>
            <a:off x="304800" y="4617720"/>
            <a:ext cx="1869440" cy="1879600"/>
          </a:xfrm>
          <a:prstGeom prst="rect">
            <a:avLst/>
          </a:prstGeom>
        </p:spPr>
      </p:pic>
    </p:spTree>
    <p:extLst>
      <p:ext uri="{BB962C8B-B14F-4D97-AF65-F5344CB8AC3E}">
        <p14:creationId xmlns:p14="http://schemas.microsoft.com/office/powerpoint/2010/main" val="1742928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7CBD68-B09A-4226-A9E2-776B89BD854D}"/>
              </a:ext>
            </a:extLst>
          </p:cNvPr>
          <p:cNvSpPr txBox="1">
            <a:spLocks/>
          </p:cNvSpPr>
          <p:nvPr/>
        </p:nvSpPr>
        <p:spPr>
          <a:xfrm>
            <a:off x="936571" y="291903"/>
            <a:ext cx="10515600" cy="1325563"/>
          </a:xfrm>
          <a:prstGeom prst="rect">
            <a:avLst/>
          </a:prstGeom>
          <a:solidFill>
            <a:srgbClr val="EF902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4400" b="1" i="0" kern="1200">
                <a:solidFill>
                  <a:schemeClr val="bg1"/>
                </a:solidFill>
                <a:latin typeface="Arial" charset="0"/>
                <a:ea typeface="Arial" charset="0"/>
                <a:cs typeface="Arial" charset="0"/>
              </a:defRPr>
            </a:lvl1pPr>
          </a:lstStyle>
          <a:p>
            <a:r>
              <a:rPr lang="en-US" dirty="0">
                <a:latin typeface="Arial"/>
                <a:cs typeface="Arial"/>
              </a:rPr>
              <a:t>What can it be?</a:t>
            </a:r>
            <a:br>
              <a:rPr lang="en-US" dirty="0">
                <a:latin typeface="Arial"/>
                <a:cs typeface="Arial"/>
              </a:rPr>
            </a:br>
            <a:r>
              <a:rPr lang="en-US" dirty="0">
                <a:latin typeface="Arial"/>
                <a:cs typeface="Arial"/>
              </a:rPr>
              <a:t>Guided Pathways @ CCC</a:t>
            </a:r>
            <a:endParaRPr lang="en-US" dirty="0"/>
          </a:p>
        </p:txBody>
      </p:sp>
      <p:grpSp>
        <p:nvGrpSpPr>
          <p:cNvPr id="5" name="Group 4">
            <a:extLst>
              <a:ext uri="{FF2B5EF4-FFF2-40B4-BE49-F238E27FC236}">
                <a16:creationId xmlns:a16="http://schemas.microsoft.com/office/drawing/2014/main" id="{D048CD6D-124B-47B5-AC29-D73109E8F6C8}"/>
              </a:ext>
            </a:extLst>
          </p:cNvPr>
          <p:cNvGrpSpPr/>
          <p:nvPr/>
        </p:nvGrpSpPr>
        <p:grpSpPr>
          <a:xfrm>
            <a:off x="6516879" y="1668510"/>
            <a:ext cx="5705856" cy="4498531"/>
            <a:chOff x="6749103" y="1412834"/>
            <a:chExt cx="5136900" cy="4498531"/>
          </a:xfrm>
        </p:grpSpPr>
        <p:sp>
          <p:nvSpPr>
            <p:cNvPr id="6" name="Explosion 1 8">
              <a:extLst>
                <a:ext uri="{FF2B5EF4-FFF2-40B4-BE49-F238E27FC236}">
                  <a16:creationId xmlns:a16="http://schemas.microsoft.com/office/drawing/2014/main" id="{C23D6D2A-84C8-4E0D-BF01-C92537C85410}"/>
                </a:ext>
              </a:extLst>
            </p:cNvPr>
            <p:cNvSpPr/>
            <p:nvPr/>
          </p:nvSpPr>
          <p:spPr>
            <a:xfrm>
              <a:off x="8225973" y="2748923"/>
              <a:ext cx="2459736" cy="1903221"/>
            </a:xfrm>
            <a:prstGeom prst="irregularSeal1">
              <a:avLst/>
            </a:prstGeom>
            <a:solidFill>
              <a:srgbClr val="007B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BE9BCD9E-4065-47D2-AA1A-B22FDA27FD43}"/>
                </a:ext>
              </a:extLst>
            </p:cNvPr>
            <p:cNvGrpSpPr/>
            <p:nvPr/>
          </p:nvGrpSpPr>
          <p:grpSpPr>
            <a:xfrm>
              <a:off x="6749103" y="1412834"/>
              <a:ext cx="5136900" cy="4498531"/>
              <a:chOff x="3126337" y="1483726"/>
              <a:chExt cx="5136900" cy="4498531"/>
            </a:xfrm>
          </p:grpSpPr>
          <p:sp>
            <p:nvSpPr>
              <p:cNvPr id="8" name="TextBox 7">
                <a:extLst>
                  <a:ext uri="{FF2B5EF4-FFF2-40B4-BE49-F238E27FC236}">
                    <a16:creationId xmlns:a16="http://schemas.microsoft.com/office/drawing/2014/main" id="{CC12203E-7267-4254-B44C-270DA95D089F}"/>
                  </a:ext>
                </a:extLst>
              </p:cNvPr>
              <p:cNvSpPr txBox="1"/>
              <p:nvPr/>
            </p:nvSpPr>
            <p:spPr>
              <a:xfrm>
                <a:off x="4938072" y="3452282"/>
                <a:ext cx="1865376" cy="646331"/>
              </a:xfrm>
              <a:prstGeom prst="rect">
                <a:avLst/>
              </a:prstGeom>
              <a:noFill/>
            </p:spPr>
            <p:txBody>
              <a:bodyPr wrap="square" rtlCol="0">
                <a:spAutoFit/>
              </a:bodyPr>
              <a:lstStyle/>
              <a:p>
                <a:pPr algn="ctr"/>
                <a:r>
                  <a:rPr lang="en-US">
                    <a:solidFill>
                      <a:schemeClr val="bg1"/>
                    </a:solidFill>
                    <a:effectLst>
                      <a:outerShdw blurRad="38100" dist="38100" dir="2700000" algn="tl">
                        <a:srgbClr val="000000">
                          <a:alpha val="43137"/>
                        </a:srgbClr>
                      </a:outerShdw>
                    </a:effectLst>
                    <a:latin typeface="Arial Black" panose="020B0A04020102020204" pitchFamily="34" charset="0"/>
                  </a:rPr>
                  <a:t>Every Comet </a:t>
                </a:r>
              </a:p>
              <a:p>
                <a:pPr algn="ctr"/>
                <a:r>
                  <a:rPr lang="en-US">
                    <a:solidFill>
                      <a:schemeClr val="bg1"/>
                    </a:solidFill>
                    <a:effectLst>
                      <a:outerShdw blurRad="38100" dist="38100" dir="2700000" algn="tl">
                        <a:srgbClr val="000000">
                          <a:alpha val="43137"/>
                        </a:srgbClr>
                      </a:outerShdw>
                    </a:effectLst>
                    <a:latin typeface="Arial Black" panose="020B0A04020102020204" pitchFamily="34" charset="0"/>
                  </a:rPr>
                  <a:t>SOARS</a:t>
                </a:r>
              </a:p>
            </p:txBody>
          </p:sp>
          <p:grpSp>
            <p:nvGrpSpPr>
              <p:cNvPr id="9" name="Group 8">
                <a:extLst>
                  <a:ext uri="{FF2B5EF4-FFF2-40B4-BE49-F238E27FC236}">
                    <a16:creationId xmlns:a16="http://schemas.microsoft.com/office/drawing/2014/main" id="{143F8948-940E-4AB0-8533-DBFBF70A72D2}"/>
                  </a:ext>
                </a:extLst>
              </p:cNvPr>
              <p:cNvGrpSpPr/>
              <p:nvPr/>
            </p:nvGrpSpPr>
            <p:grpSpPr>
              <a:xfrm>
                <a:off x="3126337" y="1483726"/>
                <a:ext cx="5136900" cy="4498531"/>
                <a:chOff x="2987000" y="1518560"/>
                <a:chExt cx="5136900" cy="4498531"/>
              </a:xfrm>
            </p:grpSpPr>
            <p:sp>
              <p:nvSpPr>
                <p:cNvPr id="10" name="Freeform 3">
                  <a:extLst>
                    <a:ext uri="{FF2B5EF4-FFF2-40B4-BE49-F238E27FC236}">
                      <a16:creationId xmlns:a16="http://schemas.microsoft.com/office/drawing/2014/main" id="{A84BF3CB-E55D-43BE-9D4E-D4C113FC9DB2}"/>
                    </a:ext>
                  </a:extLst>
                </p:cNvPr>
                <p:cNvSpPr/>
                <p:nvPr/>
              </p:nvSpPr>
              <p:spPr>
                <a:xfrm>
                  <a:off x="4839585" y="1518560"/>
                  <a:ext cx="1493492" cy="970770"/>
                </a:xfrm>
                <a:custGeom>
                  <a:avLst/>
                  <a:gdLst>
                    <a:gd name="connsiteX0" fmla="*/ 0 w 1493492"/>
                    <a:gd name="connsiteY0" fmla="*/ 161798 h 970770"/>
                    <a:gd name="connsiteX1" fmla="*/ 161798 w 1493492"/>
                    <a:gd name="connsiteY1" fmla="*/ 0 h 970770"/>
                    <a:gd name="connsiteX2" fmla="*/ 1331694 w 1493492"/>
                    <a:gd name="connsiteY2" fmla="*/ 0 h 970770"/>
                    <a:gd name="connsiteX3" fmla="*/ 1493492 w 1493492"/>
                    <a:gd name="connsiteY3" fmla="*/ 161798 h 970770"/>
                    <a:gd name="connsiteX4" fmla="*/ 1493492 w 1493492"/>
                    <a:gd name="connsiteY4" fmla="*/ 808972 h 970770"/>
                    <a:gd name="connsiteX5" fmla="*/ 1331694 w 1493492"/>
                    <a:gd name="connsiteY5" fmla="*/ 970770 h 970770"/>
                    <a:gd name="connsiteX6" fmla="*/ 161798 w 1493492"/>
                    <a:gd name="connsiteY6" fmla="*/ 970770 h 970770"/>
                    <a:gd name="connsiteX7" fmla="*/ 0 w 1493492"/>
                    <a:gd name="connsiteY7" fmla="*/ 808972 h 970770"/>
                    <a:gd name="connsiteX8" fmla="*/ 0 w 1493492"/>
                    <a:gd name="connsiteY8" fmla="*/ 161798 h 970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93492" h="970770">
                      <a:moveTo>
                        <a:pt x="0" y="161798"/>
                      </a:moveTo>
                      <a:cubicBezTo>
                        <a:pt x="0" y="72439"/>
                        <a:pt x="72439" y="0"/>
                        <a:pt x="161798" y="0"/>
                      </a:cubicBezTo>
                      <a:lnTo>
                        <a:pt x="1331694" y="0"/>
                      </a:lnTo>
                      <a:cubicBezTo>
                        <a:pt x="1421053" y="0"/>
                        <a:pt x="1493492" y="72439"/>
                        <a:pt x="1493492" y="161798"/>
                      </a:cubicBezTo>
                      <a:lnTo>
                        <a:pt x="1493492" y="808972"/>
                      </a:lnTo>
                      <a:cubicBezTo>
                        <a:pt x="1493492" y="898331"/>
                        <a:pt x="1421053" y="970770"/>
                        <a:pt x="1331694" y="970770"/>
                      </a:cubicBezTo>
                      <a:lnTo>
                        <a:pt x="161798" y="970770"/>
                      </a:lnTo>
                      <a:cubicBezTo>
                        <a:pt x="72439" y="970770"/>
                        <a:pt x="0" y="898331"/>
                        <a:pt x="0" y="808972"/>
                      </a:cubicBezTo>
                      <a:lnTo>
                        <a:pt x="0" y="16179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8349" tIns="108349" rIns="108349" bIns="108349" numCol="1" spcCol="1270" anchor="ctr" anchorCtr="0">
                  <a:noAutofit/>
                </a:bodyPr>
                <a:lstStyle/>
                <a:p>
                  <a:pPr lvl="0" algn="ctr" defTabSz="711200">
                    <a:lnSpc>
                      <a:spcPct val="90000"/>
                    </a:lnSpc>
                    <a:spcBef>
                      <a:spcPct val="0"/>
                    </a:spcBef>
                    <a:spcAft>
                      <a:spcPct val="35000"/>
                    </a:spcAft>
                  </a:pPr>
                  <a:r>
                    <a:rPr lang="en-US" sz="1600" b="1" kern="1200"/>
                    <a:t>Welcome Activities &amp; Engagement Events</a:t>
                  </a:r>
                </a:p>
              </p:txBody>
            </p:sp>
            <p:sp>
              <p:nvSpPr>
                <p:cNvPr id="11" name="Freeform 5">
                  <a:extLst>
                    <a:ext uri="{FF2B5EF4-FFF2-40B4-BE49-F238E27FC236}">
                      <a16:creationId xmlns:a16="http://schemas.microsoft.com/office/drawing/2014/main" id="{AD44B51C-CEAA-46F7-95CD-24515B4F9235}"/>
                    </a:ext>
                  </a:extLst>
                </p:cNvPr>
                <p:cNvSpPr/>
                <p:nvPr/>
              </p:nvSpPr>
              <p:spPr>
                <a:xfrm>
                  <a:off x="3647602" y="2003945"/>
                  <a:ext cx="3877459" cy="3877459"/>
                </a:xfrm>
                <a:custGeom>
                  <a:avLst/>
                  <a:gdLst/>
                  <a:ahLst/>
                  <a:cxnLst/>
                  <a:rect l="0" t="0" r="0" b="0"/>
                  <a:pathLst>
                    <a:path>
                      <a:moveTo>
                        <a:pt x="2695047" y="153609"/>
                      </a:moveTo>
                      <a:arcTo wR="1938729" hR="1938729" stAng="17577681" swAng="1827215"/>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Freeform 7">
                  <a:extLst>
                    <a:ext uri="{FF2B5EF4-FFF2-40B4-BE49-F238E27FC236}">
                      <a16:creationId xmlns:a16="http://schemas.microsoft.com/office/drawing/2014/main" id="{006DDA22-3845-4E85-9B4D-644E2393FE4D}"/>
                    </a:ext>
                  </a:extLst>
                </p:cNvPr>
                <p:cNvSpPr/>
                <p:nvPr/>
              </p:nvSpPr>
              <p:spPr>
                <a:xfrm>
                  <a:off x="6736446" y="2795516"/>
                  <a:ext cx="1387454" cy="1096115"/>
                </a:xfrm>
                <a:custGeom>
                  <a:avLst/>
                  <a:gdLst>
                    <a:gd name="connsiteX0" fmla="*/ 0 w 1387454"/>
                    <a:gd name="connsiteY0" fmla="*/ 182689 h 1096115"/>
                    <a:gd name="connsiteX1" fmla="*/ 182689 w 1387454"/>
                    <a:gd name="connsiteY1" fmla="*/ 0 h 1096115"/>
                    <a:gd name="connsiteX2" fmla="*/ 1204765 w 1387454"/>
                    <a:gd name="connsiteY2" fmla="*/ 0 h 1096115"/>
                    <a:gd name="connsiteX3" fmla="*/ 1387454 w 1387454"/>
                    <a:gd name="connsiteY3" fmla="*/ 182689 h 1096115"/>
                    <a:gd name="connsiteX4" fmla="*/ 1387454 w 1387454"/>
                    <a:gd name="connsiteY4" fmla="*/ 913426 h 1096115"/>
                    <a:gd name="connsiteX5" fmla="*/ 1204765 w 1387454"/>
                    <a:gd name="connsiteY5" fmla="*/ 1096115 h 1096115"/>
                    <a:gd name="connsiteX6" fmla="*/ 182689 w 1387454"/>
                    <a:gd name="connsiteY6" fmla="*/ 1096115 h 1096115"/>
                    <a:gd name="connsiteX7" fmla="*/ 0 w 1387454"/>
                    <a:gd name="connsiteY7" fmla="*/ 913426 h 1096115"/>
                    <a:gd name="connsiteX8" fmla="*/ 0 w 1387454"/>
                    <a:gd name="connsiteY8" fmla="*/ 182689 h 10961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87454" h="1096115">
                      <a:moveTo>
                        <a:pt x="0" y="182689"/>
                      </a:moveTo>
                      <a:cubicBezTo>
                        <a:pt x="0" y="81793"/>
                        <a:pt x="81793" y="0"/>
                        <a:pt x="182689" y="0"/>
                      </a:cubicBezTo>
                      <a:lnTo>
                        <a:pt x="1204765" y="0"/>
                      </a:lnTo>
                      <a:cubicBezTo>
                        <a:pt x="1305661" y="0"/>
                        <a:pt x="1387454" y="81793"/>
                        <a:pt x="1387454" y="182689"/>
                      </a:cubicBezTo>
                      <a:lnTo>
                        <a:pt x="1387454" y="913426"/>
                      </a:lnTo>
                      <a:cubicBezTo>
                        <a:pt x="1387454" y="1014322"/>
                        <a:pt x="1305661" y="1096115"/>
                        <a:pt x="1204765" y="1096115"/>
                      </a:cubicBezTo>
                      <a:lnTo>
                        <a:pt x="182689" y="1096115"/>
                      </a:lnTo>
                      <a:cubicBezTo>
                        <a:pt x="81793" y="1096115"/>
                        <a:pt x="0" y="1014322"/>
                        <a:pt x="0" y="913426"/>
                      </a:cubicBezTo>
                      <a:lnTo>
                        <a:pt x="0" y="18268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468" tIns="114468" rIns="114468" bIns="114468" numCol="1" spcCol="1270" anchor="ctr" anchorCtr="0">
                  <a:noAutofit/>
                </a:bodyPr>
                <a:lstStyle/>
                <a:p>
                  <a:pPr lvl="0" algn="ctr" defTabSz="711200">
                    <a:lnSpc>
                      <a:spcPct val="90000"/>
                    </a:lnSpc>
                    <a:spcBef>
                      <a:spcPct val="0"/>
                    </a:spcBef>
                    <a:spcAft>
                      <a:spcPct val="35000"/>
                    </a:spcAft>
                  </a:pPr>
                  <a:r>
                    <a:rPr lang="en-US" sz="1600" b="1" kern="1200"/>
                    <a:t>Student Success Courses &amp; Workshops</a:t>
                  </a:r>
                </a:p>
              </p:txBody>
            </p:sp>
            <p:sp>
              <p:nvSpPr>
                <p:cNvPr id="13" name="Freeform 9">
                  <a:extLst>
                    <a:ext uri="{FF2B5EF4-FFF2-40B4-BE49-F238E27FC236}">
                      <a16:creationId xmlns:a16="http://schemas.microsoft.com/office/drawing/2014/main" id="{C8E62D5E-38F2-4B09-90F2-8EDCD79EE5B7}"/>
                    </a:ext>
                  </a:extLst>
                </p:cNvPr>
                <p:cNvSpPr/>
                <p:nvPr/>
              </p:nvSpPr>
              <p:spPr>
                <a:xfrm>
                  <a:off x="3647602" y="2003945"/>
                  <a:ext cx="3877459" cy="3877459"/>
                </a:xfrm>
                <a:custGeom>
                  <a:avLst/>
                  <a:gdLst/>
                  <a:ahLst/>
                  <a:cxnLst/>
                  <a:rect l="0" t="0" r="0" b="0"/>
                  <a:pathLst>
                    <a:path>
                      <a:moveTo>
                        <a:pt x="3877057" y="1899248"/>
                      </a:moveTo>
                      <a:arcTo wR="1938729" hR="1938729" stAng="21529988" swAng="2041362"/>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10">
                  <a:extLst>
                    <a:ext uri="{FF2B5EF4-FFF2-40B4-BE49-F238E27FC236}">
                      <a16:creationId xmlns:a16="http://schemas.microsoft.com/office/drawing/2014/main" id="{7C76D4DC-CB6B-4B0E-B15D-C41E2A6D5EAD}"/>
                    </a:ext>
                  </a:extLst>
                </p:cNvPr>
                <p:cNvSpPr/>
                <p:nvPr/>
              </p:nvSpPr>
              <p:spPr>
                <a:xfrm>
                  <a:off x="5841849" y="4963655"/>
                  <a:ext cx="1685169" cy="1013911"/>
                </a:xfrm>
                <a:custGeom>
                  <a:avLst/>
                  <a:gdLst>
                    <a:gd name="connsiteX0" fmla="*/ 0 w 1581145"/>
                    <a:gd name="connsiteY0" fmla="*/ 168989 h 1013911"/>
                    <a:gd name="connsiteX1" fmla="*/ 168989 w 1581145"/>
                    <a:gd name="connsiteY1" fmla="*/ 0 h 1013911"/>
                    <a:gd name="connsiteX2" fmla="*/ 1412156 w 1581145"/>
                    <a:gd name="connsiteY2" fmla="*/ 0 h 1013911"/>
                    <a:gd name="connsiteX3" fmla="*/ 1581145 w 1581145"/>
                    <a:gd name="connsiteY3" fmla="*/ 168989 h 1013911"/>
                    <a:gd name="connsiteX4" fmla="*/ 1581145 w 1581145"/>
                    <a:gd name="connsiteY4" fmla="*/ 844922 h 1013911"/>
                    <a:gd name="connsiteX5" fmla="*/ 1412156 w 1581145"/>
                    <a:gd name="connsiteY5" fmla="*/ 1013911 h 1013911"/>
                    <a:gd name="connsiteX6" fmla="*/ 168989 w 1581145"/>
                    <a:gd name="connsiteY6" fmla="*/ 1013911 h 1013911"/>
                    <a:gd name="connsiteX7" fmla="*/ 0 w 1581145"/>
                    <a:gd name="connsiteY7" fmla="*/ 844922 h 1013911"/>
                    <a:gd name="connsiteX8" fmla="*/ 0 w 1581145"/>
                    <a:gd name="connsiteY8" fmla="*/ 168989 h 1013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81145" h="1013911">
                      <a:moveTo>
                        <a:pt x="0" y="168989"/>
                      </a:moveTo>
                      <a:cubicBezTo>
                        <a:pt x="0" y="75659"/>
                        <a:pt x="75659" y="0"/>
                        <a:pt x="168989" y="0"/>
                      </a:cubicBezTo>
                      <a:lnTo>
                        <a:pt x="1412156" y="0"/>
                      </a:lnTo>
                      <a:cubicBezTo>
                        <a:pt x="1505486" y="0"/>
                        <a:pt x="1581145" y="75659"/>
                        <a:pt x="1581145" y="168989"/>
                      </a:cubicBezTo>
                      <a:lnTo>
                        <a:pt x="1581145" y="844922"/>
                      </a:lnTo>
                      <a:cubicBezTo>
                        <a:pt x="1581145" y="938252"/>
                        <a:pt x="1505486" y="1013911"/>
                        <a:pt x="1412156" y="1013911"/>
                      </a:cubicBezTo>
                      <a:lnTo>
                        <a:pt x="168989" y="1013911"/>
                      </a:lnTo>
                      <a:cubicBezTo>
                        <a:pt x="75659" y="1013911"/>
                        <a:pt x="0" y="938252"/>
                        <a:pt x="0" y="844922"/>
                      </a:cubicBezTo>
                      <a:lnTo>
                        <a:pt x="0" y="168989"/>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2835" tIns="102835" rIns="102835" bIns="102835" numCol="1" spcCol="1270" anchor="ctr" anchorCtr="0">
                  <a:noAutofit/>
                </a:bodyPr>
                <a:lstStyle/>
                <a:p>
                  <a:pPr lvl="0" algn="ctr" defTabSz="622300">
                    <a:lnSpc>
                      <a:spcPct val="90000"/>
                    </a:lnSpc>
                    <a:spcBef>
                      <a:spcPct val="0"/>
                    </a:spcBef>
                    <a:spcAft>
                      <a:spcPct val="35000"/>
                    </a:spcAft>
                  </a:pPr>
                  <a:r>
                    <a:rPr lang="en-US" sz="1400" b="1" kern="1200"/>
                    <a:t>Program Maps &amp; </a:t>
                  </a:r>
                  <a:r>
                    <a:rPr lang="en-US" sz="1400" b="1" kern="1200">
                      <a:latin typeface="Arial" panose="020B0604020202020204"/>
                    </a:rPr>
                    <a:t>Student-Centered</a:t>
                  </a:r>
                  <a:r>
                    <a:rPr lang="en-US" sz="1400" b="1" kern="1200"/>
                    <a:t> Scheduling</a:t>
                  </a:r>
                </a:p>
              </p:txBody>
            </p:sp>
            <p:sp>
              <p:nvSpPr>
                <p:cNvPr id="15" name="Freeform 11">
                  <a:extLst>
                    <a:ext uri="{FF2B5EF4-FFF2-40B4-BE49-F238E27FC236}">
                      <a16:creationId xmlns:a16="http://schemas.microsoft.com/office/drawing/2014/main" id="{9095B8AE-BF42-4A11-B123-5525AF5B7CB8}"/>
                    </a:ext>
                  </a:extLst>
                </p:cNvPr>
                <p:cNvSpPr/>
                <p:nvPr/>
              </p:nvSpPr>
              <p:spPr>
                <a:xfrm>
                  <a:off x="3755009" y="1952901"/>
                  <a:ext cx="3877459" cy="3877459"/>
                </a:xfrm>
                <a:custGeom>
                  <a:avLst/>
                  <a:gdLst/>
                  <a:ahLst/>
                  <a:cxnLst/>
                  <a:rect l="0" t="0" r="0" b="0"/>
                  <a:pathLst>
                    <a:path>
                      <a:moveTo>
                        <a:pt x="2281493" y="3846918"/>
                      </a:moveTo>
                      <a:arcTo wR="1938729" hR="1938729" stAng="4789002" swAng="1103632"/>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12">
                  <a:extLst>
                    <a:ext uri="{FF2B5EF4-FFF2-40B4-BE49-F238E27FC236}">
                      <a16:creationId xmlns:a16="http://schemas.microsoft.com/office/drawing/2014/main" id="{F2D52EB1-CC0A-4747-ABF4-AB84DBB099B1}"/>
                    </a:ext>
                  </a:extLst>
                </p:cNvPr>
                <p:cNvSpPr/>
                <p:nvPr/>
              </p:nvSpPr>
              <p:spPr>
                <a:xfrm>
                  <a:off x="3666166" y="4958264"/>
                  <a:ext cx="1595408" cy="1058827"/>
                </a:xfrm>
                <a:custGeom>
                  <a:avLst/>
                  <a:gdLst>
                    <a:gd name="connsiteX0" fmla="*/ 0 w 1712856"/>
                    <a:gd name="connsiteY0" fmla="*/ 181450 h 1088679"/>
                    <a:gd name="connsiteX1" fmla="*/ 181450 w 1712856"/>
                    <a:gd name="connsiteY1" fmla="*/ 0 h 1088679"/>
                    <a:gd name="connsiteX2" fmla="*/ 1531406 w 1712856"/>
                    <a:gd name="connsiteY2" fmla="*/ 0 h 1088679"/>
                    <a:gd name="connsiteX3" fmla="*/ 1712856 w 1712856"/>
                    <a:gd name="connsiteY3" fmla="*/ 181450 h 1088679"/>
                    <a:gd name="connsiteX4" fmla="*/ 1712856 w 1712856"/>
                    <a:gd name="connsiteY4" fmla="*/ 907229 h 1088679"/>
                    <a:gd name="connsiteX5" fmla="*/ 1531406 w 1712856"/>
                    <a:gd name="connsiteY5" fmla="*/ 1088679 h 1088679"/>
                    <a:gd name="connsiteX6" fmla="*/ 181450 w 1712856"/>
                    <a:gd name="connsiteY6" fmla="*/ 1088679 h 1088679"/>
                    <a:gd name="connsiteX7" fmla="*/ 0 w 1712856"/>
                    <a:gd name="connsiteY7" fmla="*/ 907229 h 1088679"/>
                    <a:gd name="connsiteX8" fmla="*/ 0 w 1712856"/>
                    <a:gd name="connsiteY8" fmla="*/ 181450 h 1088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12856" h="1088679">
                      <a:moveTo>
                        <a:pt x="0" y="181450"/>
                      </a:moveTo>
                      <a:cubicBezTo>
                        <a:pt x="0" y="81238"/>
                        <a:pt x="81238" y="0"/>
                        <a:pt x="181450" y="0"/>
                      </a:cubicBezTo>
                      <a:lnTo>
                        <a:pt x="1531406" y="0"/>
                      </a:lnTo>
                      <a:cubicBezTo>
                        <a:pt x="1631618" y="0"/>
                        <a:pt x="1712856" y="81238"/>
                        <a:pt x="1712856" y="181450"/>
                      </a:cubicBezTo>
                      <a:lnTo>
                        <a:pt x="1712856" y="907229"/>
                      </a:lnTo>
                      <a:cubicBezTo>
                        <a:pt x="1712856" y="1007441"/>
                        <a:pt x="1631618" y="1088679"/>
                        <a:pt x="1531406" y="1088679"/>
                      </a:cubicBezTo>
                      <a:lnTo>
                        <a:pt x="181450" y="1088679"/>
                      </a:lnTo>
                      <a:cubicBezTo>
                        <a:pt x="81238" y="1088679"/>
                        <a:pt x="0" y="1007441"/>
                        <a:pt x="0" y="907229"/>
                      </a:cubicBezTo>
                      <a:lnTo>
                        <a:pt x="0" y="181450"/>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6485" tIns="106485" rIns="106485" bIns="106485" numCol="1" spcCol="1270" anchor="ctr" anchorCtr="0">
                  <a:noAutofit/>
                </a:bodyPr>
                <a:lstStyle/>
                <a:p>
                  <a:pPr lvl="0" algn="ctr" defTabSz="622300">
                    <a:lnSpc>
                      <a:spcPct val="90000"/>
                    </a:lnSpc>
                    <a:spcBef>
                      <a:spcPct val="0"/>
                    </a:spcBef>
                    <a:spcAft>
                      <a:spcPct val="35000"/>
                    </a:spcAft>
                  </a:pPr>
                  <a:r>
                    <a:rPr lang="en-US" sz="1400" b="1" kern="1200"/>
                    <a:t>Student Success </a:t>
                  </a:r>
                  <a:r>
                    <a:rPr lang="en-US" sz="1400" b="1">
                      <a:latin typeface="Arial" panose="020B0604020202020204"/>
                    </a:rPr>
                    <a:t>Coaches/</a:t>
                  </a:r>
                  <a:r>
                    <a:rPr lang="en-US" sz="1400" b="1" kern="1200">
                      <a:latin typeface="Arial" panose="020B0604020202020204"/>
                    </a:rPr>
                    <a:t>Mentors</a:t>
                  </a:r>
                </a:p>
              </p:txBody>
            </p:sp>
            <p:sp>
              <p:nvSpPr>
                <p:cNvPr id="17" name="Freeform 13">
                  <a:extLst>
                    <a:ext uri="{FF2B5EF4-FFF2-40B4-BE49-F238E27FC236}">
                      <a16:creationId xmlns:a16="http://schemas.microsoft.com/office/drawing/2014/main" id="{8ED4EF23-AC2F-4752-924F-517D58E33A94}"/>
                    </a:ext>
                  </a:extLst>
                </p:cNvPr>
                <p:cNvSpPr/>
                <p:nvPr/>
              </p:nvSpPr>
              <p:spPr>
                <a:xfrm>
                  <a:off x="3647602" y="2003945"/>
                  <a:ext cx="3877459" cy="3877459"/>
                </a:xfrm>
                <a:custGeom>
                  <a:avLst/>
                  <a:gdLst/>
                  <a:ahLst/>
                  <a:cxnLst/>
                  <a:rect l="0" t="0" r="0" b="0"/>
                  <a:pathLst>
                    <a:path>
                      <a:moveTo>
                        <a:pt x="287171" y="2954125"/>
                      </a:moveTo>
                      <a:arcTo wR="1938729" hR="1938729" stAng="8904982" swAng="1805667"/>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14">
                  <a:extLst>
                    <a:ext uri="{FF2B5EF4-FFF2-40B4-BE49-F238E27FC236}">
                      <a16:creationId xmlns:a16="http://schemas.microsoft.com/office/drawing/2014/main" id="{B37E0A4D-9146-4245-9BB5-7A70831F9F81}"/>
                    </a:ext>
                  </a:extLst>
                </p:cNvPr>
                <p:cNvSpPr/>
                <p:nvPr/>
              </p:nvSpPr>
              <p:spPr>
                <a:xfrm>
                  <a:off x="2987000" y="2704351"/>
                  <a:ext cx="1510981" cy="1278445"/>
                </a:xfrm>
                <a:custGeom>
                  <a:avLst/>
                  <a:gdLst>
                    <a:gd name="connsiteX0" fmla="*/ 0 w 1510981"/>
                    <a:gd name="connsiteY0" fmla="*/ 213078 h 1278445"/>
                    <a:gd name="connsiteX1" fmla="*/ 213078 w 1510981"/>
                    <a:gd name="connsiteY1" fmla="*/ 0 h 1278445"/>
                    <a:gd name="connsiteX2" fmla="*/ 1297903 w 1510981"/>
                    <a:gd name="connsiteY2" fmla="*/ 0 h 1278445"/>
                    <a:gd name="connsiteX3" fmla="*/ 1510981 w 1510981"/>
                    <a:gd name="connsiteY3" fmla="*/ 213078 h 1278445"/>
                    <a:gd name="connsiteX4" fmla="*/ 1510981 w 1510981"/>
                    <a:gd name="connsiteY4" fmla="*/ 1065367 h 1278445"/>
                    <a:gd name="connsiteX5" fmla="*/ 1297903 w 1510981"/>
                    <a:gd name="connsiteY5" fmla="*/ 1278445 h 1278445"/>
                    <a:gd name="connsiteX6" fmla="*/ 213078 w 1510981"/>
                    <a:gd name="connsiteY6" fmla="*/ 1278445 h 1278445"/>
                    <a:gd name="connsiteX7" fmla="*/ 0 w 1510981"/>
                    <a:gd name="connsiteY7" fmla="*/ 1065367 h 1278445"/>
                    <a:gd name="connsiteX8" fmla="*/ 0 w 1510981"/>
                    <a:gd name="connsiteY8" fmla="*/ 213078 h 127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10981" h="1278445">
                      <a:moveTo>
                        <a:pt x="0" y="213078"/>
                      </a:moveTo>
                      <a:cubicBezTo>
                        <a:pt x="0" y="95398"/>
                        <a:pt x="95398" y="0"/>
                        <a:pt x="213078" y="0"/>
                      </a:cubicBezTo>
                      <a:lnTo>
                        <a:pt x="1297903" y="0"/>
                      </a:lnTo>
                      <a:cubicBezTo>
                        <a:pt x="1415583" y="0"/>
                        <a:pt x="1510981" y="95398"/>
                        <a:pt x="1510981" y="213078"/>
                      </a:cubicBezTo>
                      <a:lnTo>
                        <a:pt x="1510981" y="1065367"/>
                      </a:lnTo>
                      <a:cubicBezTo>
                        <a:pt x="1510981" y="1183047"/>
                        <a:pt x="1415583" y="1278445"/>
                        <a:pt x="1297903" y="1278445"/>
                      </a:cubicBezTo>
                      <a:lnTo>
                        <a:pt x="213078" y="1278445"/>
                      </a:lnTo>
                      <a:cubicBezTo>
                        <a:pt x="95398" y="1278445"/>
                        <a:pt x="0" y="1183047"/>
                        <a:pt x="0" y="1065367"/>
                      </a:cubicBezTo>
                      <a:lnTo>
                        <a:pt x="0" y="213078"/>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5749" tIns="115749" rIns="115749" bIns="115749" numCol="1" spcCol="1270" anchor="ctr" anchorCtr="0">
                  <a:noAutofit/>
                </a:bodyPr>
                <a:lstStyle/>
                <a:p>
                  <a:pPr lvl="0" algn="ctr" defTabSz="622300" rtl="0">
                    <a:lnSpc>
                      <a:spcPct val="90000"/>
                    </a:lnSpc>
                    <a:spcBef>
                      <a:spcPct val="0"/>
                    </a:spcBef>
                    <a:spcAft>
                      <a:spcPct val="35000"/>
                    </a:spcAft>
                  </a:pPr>
                  <a:r>
                    <a:rPr lang="en-US" sz="1400" b="1" kern="1200">
                      <a:latin typeface="Arial" panose="020B0604020202020204"/>
                    </a:rPr>
                    <a:t>Quality</a:t>
                  </a:r>
                  <a:r>
                    <a:rPr lang="en-US" sz="1400" b="1" kern="1200"/>
                    <a:t> Instruction</a:t>
                  </a:r>
                  <a:r>
                    <a:rPr lang="en-US" sz="1400" b="1" kern="1200">
                      <a:latin typeface="Arial" panose="020B0604020202020204"/>
                    </a:rPr>
                    <a:t> &amp; Support Programs</a:t>
                  </a:r>
                  <a:endParaRPr lang="en-US" sz="1400" b="1" kern="1200"/>
                </a:p>
              </p:txBody>
            </p:sp>
            <p:sp>
              <p:nvSpPr>
                <p:cNvPr id="19" name="Freeform 15">
                  <a:extLst>
                    <a:ext uri="{FF2B5EF4-FFF2-40B4-BE49-F238E27FC236}">
                      <a16:creationId xmlns:a16="http://schemas.microsoft.com/office/drawing/2014/main" id="{D293F3DD-4F71-4E92-B0F1-1DE2CE6514BE}"/>
                    </a:ext>
                  </a:extLst>
                </p:cNvPr>
                <p:cNvSpPr/>
                <p:nvPr/>
              </p:nvSpPr>
              <p:spPr>
                <a:xfrm>
                  <a:off x="3647602" y="2003945"/>
                  <a:ext cx="3877459" cy="3877459"/>
                </a:xfrm>
                <a:custGeom>
                  <a:avLst/>
                  <a:gdLst/>
                  <a:ahLst/>
                  <a:cxnLst/>
                  <a:rect l="0" t="0" r="0" b="0"/>
                  <a:pathLst>
                    <a:path>
                      <a:moveTo>
                        <a:pt x="452944" y="693291"/>
                      </a:moveTo>
                      <a:arcTo wR="1938729" hR="1938729" stAng="13198256" swAng="1626047"/>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grpSp>
      </p:grpSp>
      <p:sp>
        <p:nvSpPr>
          <p:cNvPr id="20" name="TextBox 19">
            <a:extLst>
              <a:ext uri="{FF2B5EF4-FFF2-40B4-BE49-F238E27FC236}">
                <a16:creationId xmlns:a16="http://schemas.microsoft.com/office/drawing/2014/main" id="{5F8FCB67-99DC-4F35-8C65-A82046BF934D}"/>
              </a:ext>
            </a:extLst>
          </p:cNvPr>
          <p:cNvSpPr txBox="1"/>
          <p:nvPr/>
        </p:nvSpPr>
        <p:spPr>
          <a:xfrm>
            <a:off x="30735" y="1966318"/>
            <a:ext cx="5070058" cy="3847207"/>
          </a:xfrm>
          <a:prstGeom prst="rect">
            <a:avLst/>
          </a:prstGeom>
          <a:noFill/>
        </p:spPr>
        <p:txBody>
          <a:bodyPr wrap="square" lIns="91440" tIns="45720" rIns="91440" bIns="45720" rtlCol="0" anchor="t">
            <a:spAutoFit/>
          </a:bodyPr>
          <a:lstStyle/>
          <a:p>
            <a:pPr algn="ctr"/>
            <a:r>
              <a:rPr lang="en-US" sz="5400" b="1">
                <a:solidFill>
                  <a:srgbClr val="007BB4"/>
                </a:solidFill>
                <a:latin typeface="+mj-lt"/>
              </a:rPr>
              <a:t>Career </a:t>
            </a:r>
          </a:p>
          <a:p>
            <a:pPr algn="ctr"/>
            <a:r>
              <a:rPr lang="en-US" sz="5400" b="1">
                <a:solidFill>
                  <a:srgbClr val="007BB4"/>
                </a:solidFill>
                <a:latin typeface="+mj-lt"/>
              </a:rPr>
              <a:t>&amp; </a:t>
            </a:r>
          </a:p>
          <a:p>
            <a:pPr algn="ctr"/>
            <a:r>
              <a:rPr lang="en-US" sz="5400" b="1">
                <a:solidFill>
                  <a:srgbClr val="007BB4"/>
                </a:solidFill>
                <a:latin typeface="+mj-lt"/>
              </a:rPr>
              <a:t>Academic Groups </a:t>
            </a:r>
          </a:p>
          <a:p>
            <a:pPr algn="ctr"/>
            <a:r>
              <a:rPr lang="en-US" sz="2800" b="1">
                <a:solidFill>
                  <a:srgbClr val="007BB4"/>
                </a:solidFill>
                <a:latin typeface="+mj-lt"/>
                <a:cs typeface="Arial"/>
              </a:rPr>
              <a:t>(meta majors)</a:t>
            </a:r>
          </a:p>
        </p:txBody>
      </p:sp>
      <p:sp>
        <p:nvSpPr>
          <p:cNvPr id="21" name="TextBox 20">
            <a:extLst>
              <a:ext uri="{FF2B5EF4-FFF2-40B4-BE49-F238E27FC236}">
                <a16:creationId xmlns:a16="http://schemas.microsoft.com/office/drawing/2014/main" id="{1BBE4181-6F92-4A31-90DF-0B0EAB64733C}"/>
              </a:ext>
            </a:extLst>
          </p:cNvPr>
          <p:cNvSpPr txBox="1"/>
          <p:nvPr/>
        </p:nvSpPr>
        <p:spPr>
          <a:xfrm>
            <a:off x="5286572" y="3118342"/>
            <a:ext cx="627017" cy="1323439"/>
          </a:xfrm>
          <a:prstGeom prst="rect">
            <a:avLst/>
          </a:prstGeom>
          <a:noFill/>
        </p:spPr>
        <p:txBody>
          <a:bodyPr wrap="square" rtlCol="0">
            <a:spAutoFit/>
          </a:bodyPr>
          <a:lstStyle/>
          <a:p>
            <a:pPr algn="ctr"/>
            <a:r>
              <a:rPr lang="en-US" sz="8000">
                <a:solidFill>
                  <a:srgbClr val="1E427D"/>
                </a:solidFill>
              </a:rPr>
              <a:t>=</a:t>
            </a:r>
          </a:p>
        </p:txBody>
      </p:sp>
    </p:spTree>
    <p:extLst>
      <p:ext uri="{BB962C8B-B14F-4D97-AF65-F5344CB8AC3E}">
        <p14:creationId xmlns:p14="http://schemas.microsoft.com/office/powerpoint/2010/main" val="1430699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1E427D"/>
          </a:solidFill>
        </p:spPr>
        <p:txBody>
          <a:bodyPr/>
          <a:lstStyle/>
          <a:p>
            <a:r>
              <a:rPr lang="en-US">
                <a:latin typeface="Arial"/>
                <a:cs typeface="Arial"/>
              </a:rPr>
              <a:t>Fall 2020: What's in store</a:t>
            </a:r>
            <a:endParaRPr lang="en-US"/>
          </a:p>
        </p:txBody>
      </p:sp>
      <p:sp>
        <p:nvSpPr>
          <p:cNvPr id="3" name="Content Placeholder 2"/>
          <p:cNvSpPr>
            <a:spLocks noGrp="1"/>
          </p:cNvSpPr>
          <p:nvPr>
            <p:ph idx="1"/>
          </p:nvPr>
        </p:nvSpPr>
        <p:spPr/>
        <p:txBody>
          <a:bodyPr vert="horz" lIns="91440" tIns="45720" rIns="91440" bIns="45720" rtlCol="0" anchor="t">
            <a:normAutofit fontScale="85000" lnSpcReduction="20000"/>
          </a:bodyPr>
          <a:lstStyle/>
          <a:p>
            <a:pPr marL="0" indent="0" algn="ctr">
              <a:buNone/>
            </a:pPr>
            <a:r>
              <a:rPr lang="en-US" b="1">
                <a:latin typeface="Arial"/>
                <a:cs typeface="Arial"/>
              </a:rPr>
              <a:t>Onboarding + FYE Workgroup Goals</a:t>
            </a:r>
            <a:endParaRPr lang="en-US">
              <a:latin typeface="Arial"/>
              <a:cs typeface="Arial"/>
            </a:endParaRPr>
          </a:p>
          <a:p>
            <a:pPr marL="0" indent="0" algn="ctr">
              <a:buNone/>
            </a:pPr>
            <a:endParaRPr lang="en-US">
              <a:latin typeface="Arial"/>
              <a:cs typeface="Arial"/>
            </a:endParaRPr>
          </a:p>
          <a:p>
            <a:pPr marL="457200" indent="-457200"/>
            <a:r>
              <a:rPr lang="en-US" b="1">
                <a:latin typeface="Arial"/>
                <a:cs typeface="Arial"/>
              </a:rPr>
              <a:t>Complete our New Student Orientation (NSO) modules</a:t>
            </a:r>
            <a:r>
              <a:rPr lang="en-US">
                <a:latin typeface="Arial"/>
                <a:cs typeface="Arial"/>
              </a:rPr>
              <a:t>, solidify content &amp; develop secondary modules touching on different student populations</a:t>
            </a:r>
            <a:endParaRPr lang="en-US"/>
          </a:p>
          <a:p>
            <a:pPr marL="0" indent="0">
              <a:buNone/>
            </a:pPr>
            <a:endParaRPr lang="en-US">
              <a:cs typeface="Arial"/>
            </a:endParaRPr>
          </a:p>
          <a:p>
            <a:pPr marL="457200" indent="-457200"/>
            <a:r>
              <a:rPr lang="en-US">
                <a:latin typeface="Arial"/>
                <a:cs typeface="Arial"/>
              </a:rPr>
              <a:t>Assess? Increase the number of students who complete the NSO by comparing completion rates of the NSO to headcounts for the terms.</a:t>
            </a:r>
            <a:endParaRPr lang="en-US"/>
          </a:p>
          <a:p>
            <a:pPr marL="0" indent="0">
              <a:buNone/>
            </a:pPr>
            <a:endParaRPr lang="en-US">
              <a:cs typeface="Arial"/>
            </a:endParaRPr>
          </a:p>
          <a:p>
            <a:pPr marL="457200" indent="-457200"/>
            <a:r>
              <a:rPr lang="en-US" b="1">
                <a:latin typeface="Arial"/>
                <a:cs typeface="Arial"/>
              </a:rPr>
              <a:t>Provide recommendations on the redesign of the FYE program </a:t>
            </a:r>
            <a:r>
              <a:rPr lang="en-US">
                <a:latin typeface="Arial"/>
                <a:cs typeface="Arial"/>
              </a:rPr>
              <a:t>for sustainability and long-term planning to upscale the program to reach larger numbers of students.</a:t>
            </a:r>
            <a:endParaRPr lang="en-US"/>
          </a:p>
          <a:p>
            <a:pPr lvl="1"/>
            <a:endParaRPr lang="en-US"/>
          </a:p>
        </p:txBody>
      </p:sp>
    </p:spTree>
    <p:extLst>
      <p:ext uri="{BB962C8B-B14F-4D97-AF65-F5344CB8AC3E}">
        <p14:creationId xmlns:p14="http://schemas.microsoft.com/office/powerpoint/2010/main" val="1336349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Fall 2020: What’s in Store</a:t>
            </a:r>
          </a:p>
        </p:txBody>
      </p:sp>
      <p:sp>
        <p:nvSpPr>
          <p:cNvPr id="3" name="Content Placeholder 2"/>
          <p:cNvSpPr>
            <a:spLocks noGrp="1"/>
          </p:cNvSpPr>
          <p:nvPr>
            <p:ph idx="1"/>
          </p:nvPr>
        </p:nvSpPr>
        <p:spPr/>
        <p:txBody>
          <a:bodyPr vert="horz" lIns="91440" tIns="45720" rIns="91440" bIns="45720" rtlCol="0" anchor="t">
            <a:normAutofit/>
          </a:bodyPr>
          <a:lstStyle/>
          <a:p>
            <a:pPr marL="0" indent="0" algn="ctr">
              <a:buNone/>
            </a:pPr>
            <a:r>
              <a:rPr lang="en-US" b="1">
                <a:latin typeface="Arial"/>
                <a:cs typeface="Arial"/>
              </a:rPr>
              <a:t>Program Pathways + Pedagogy Workgroup Goals</a:t>
            </a:r>
            <a:endParaRPr lang="en-US" b="1"/>
          </a:p>
          <a:p>
            <a:pPr lvl="1"/>
            <a:endParaRPr lang="en-US"/>
          </a:p>
          <a:p>
            <a:r>
              <a:rPr lang="en-US">
                <a:latin typeface="Arial"/>
                <a:cs typeface="Arial"/>
              </a:rPr>
              <a:t>Ensure that all academic programs on campus have 1</a:t>
            </a:r>
            <a:r>
              <a:rPr lang="en-US" baseline="30000">
                <a:latin typeface="Arial"/>
                <a:cs typeface="Arial"/>
              </a:rPr>
              <a:t>st</a:t>
            </a:r>
            <a:r>
              <a:rPr lang="en-US">
                <a:latin typeface="Arial"/>
                <a:cs typeface="Arial"/>
              </a:rPr>
              <a:t> draft of course sequence completed.</a:t>
            </a:r>
            <a:endParaRPr lang="en-US"/>
          </a:p>
          <a:p>
            <a:pPr marL="0" indent="0">
              <a:buNone/>
            </a:pPr>
            <a:endParaRPr lang="en-US">
              <a:cs typeface="Arial"/>
            </a:endParaRPr>
          </a:p>
          <a:p>
            <a:r>
              <a:rPr lang="en-US">
                <a:latin typeface="Arial"/>
                <a:cs typeface="Arial"/>
              </a:rPr>
              <a:t>Identify &amp; plan necessary steps to get all academic programs course sequences to final draft.</a:t>
            </a:r>
          </a:p>
          <a:p>
            <a:pPr marL="0" indent="0">
              <a:buNone/>
            </a:pPr>
            <a:endParaRPr lang="en-US" b="1"/>
          </a:p>
        </p:txBody>
      </p:sp>
    </p:spTree>
    <p:extLst>
      <p:ext uri="{BB962C8B-B14F-4D97-AF65-F5344CB8AC3E}">
        <p14:creationId xmlns:p14="http://schemas.microsoft.com/office/powerpoint/2010/main" val="1272249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Fall 2020: What’s in Store</a:t>
            </a:r>
          </a:p>
        </p:txBody>
      </p:sp>
      <p:sp>
        <p:nvSpPr>
          <p:cNvPr id="3" name="Content Placeholder 2"/>
          <p:cNvSpPr>
            <a:spLocks noGrp="1"/>
          </p:cNvSpPr>
          <p:nvPr>
            <p:ph idx="1"/>
          </p:nvPr>
        </p:nvSpPr>
        <p:spPr>
          <a:xfrm>
            <a:off x="655320" y="1825625"/>
            <a:ext cx="10972800" cy="4351338"/>
          </a:xfrm>
        </p:spPr>
        <p:txBody>
          <a:bodyPr vert="horz" lIns="91440" tIns="45720" rIns="91440" bIns="45720" rtlCol="0" anchor="t">
            <a:normAutofit lnSpcReduction="10000"/>
          </a:bodyPr>
          <a:lstStyle/>
          <a:p>
            <a:pPr marL="0" indent="0" algn="ctr">
              <a:buNone/>
            </a:pPr>
            <a:r>
              <a:rPr lang="en-US" b="1">
                <a:latin typeface="Arial"/>
                <a:cs typeface="Arial"/>
              </a:rPr>
              <a:t>Programs Support Workgroup Goals</a:t>
            </a:r>
            <a:endParaRPr lang="en-US" b="1"/>
          </a:p>
          <a:p>
            <a:pPr marL="0" indent="0" algn="ctr">
              <a:buNone/>
            </a:pPr>
            <a:endParaRPr lang="en-US" b="1"/>
          </a:p>
          <a:p>
            <a:r>
              <a:rPr lang="en-US">
                <a:latin typeface="Arial"/>
                <a:cs typeface="Arial"/>
              </a:rPr>
              <a:t>Inventory &amp; consolidation of college resources tied to Guided Pathways</a:t>
            </a:r>
          </a:p>
          <a:p>
            <a:pPr marL="0" indent="0">
              <a:buNone/>
            </a:pPr>
            <a:endParaRPr lang="en-US">
              <a:cs typeface="Arial"/>
            </a:endParaRPr>
          </a:p>
          <a:p>
            <a:r>
              <a:rPr lang="en-US">
                <a:latin typeface="Arial"/>
                <a:cs typeface="Arial"/>
              </a:rPr>
              <a:t>Inquiry of CCC-specific student voice/concerns/needs (Retention, Honors, and Cohort populations)</a:t>
            </a:r>
          </a:p>
          <a:p>
            <a:pPr marL="0" indent="0">
              <a:buNone/>
            </a:pPr>
            <a:endParaRPr lang="en-US">
              <a:latin typeface="Arial"/>
              <a:cs typeface="Arial"/>
            </a:endParaRPr>
          </a:p>
          <a:p>
            <a:r>
              <a:rPr lang="en-US"/>
              <a:t>Continued collaboration with PPP workgroup for integration/communication of existing &amp; created support services. </a:t>
            </a:r>
          </a:p>
          <a:p>
            <a:pPr marL="0" indent="0">
              <a:buNone/>
            </a:pPr>
            <a:endParaRPr lang="en-US" b="1"/>
          </a:p>
        </p:txBody>
      </p:sp>
    </p:spTree>
    <p:extLst>
      <p:ext uri="{BB962C8B-B14F-4D97-AF65-F5344CB8AC3E}">
        <p14:creationId xmlns:p14="http://schemas.microsoft.com/office/powerpoint/2010/main" val="3623080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6132" y="1825625"/>
            <a:ext cx="9431867" cy="4351338"/>
          </a:xfrm>
        </p:spPr>
        <p:txBody>
          <a:bodyPr>
            <a:normAutofit lnSpcReduction="10000"/>
          </a:bodyPr>
          <a:lstStyle/>
          <a:p>
            <a:pPr marL="0" indent="0">
              <a:buNone/>
            </a:pPr>
            <a:endParaRPr lang="en-US" dirty="0"/>
          </a:p>
          <a:p>
            <a:pPr marL="0" indent="0">
              <a:buNone/>
            </a:pPr>
            <a:r>
              <a:rPr lang="en-US" b="1" dirty="0"/>
              <a:t>Workgroup videos + survey</a:t>
            </a:r>
          </a:p>
          <a:p>
            <a:pPr marL="0" indent="0">
              <a:buNone/>
            </a:pPr>
            <a:r>
              <a:rPr lang="en-US" dirty="0"/>
              <a:t>	Complete by Friday, Sept 11</a:t>
            </a:r>
            <a:r>
              <a:rPr lang="en-US" baseline="30000" dirty="0"/>
              <a:t>th</a:t>
            </a:r>
            <a:endParaRPr lang="en-US" dirty="0"/>
          </a:p>
          <a:p>
            <a:pPr marL="0" indent="0">
              <a:buNone/>
            </a:pPr>
            <a:r>
              <a:rPr lang="en-US" dirty="0"/>
              <a:t>	Earn 2 hours of flex</a:t>
            </a:r>
          </a:p>
          <a:p>
            <a:pPr marL="0" indent="0">
              <a:buNone/>
            </a:pPr>
            <a:r>
              <a:rPr lang="en-US" dirty="0"/>
              <a:t>	</a:t>
            </a:r>
            <a:r>
              <a:rPr lang="en-US" i="1" dirty="0"/>
              <a:t>Please</a:t>
            </a:r>
            <a:r>
              <a:rPr lang="en-US" dirty="0"/>
              <a:t> share with your departments</a:t>
            </a:r>
          </a:p>
          <a:p>
            <a:pPr marL="0" indent="0">
              <a:buNone/>
            </a:pPr>
            <a:r>
              <a:rPr lang="en-US" dirty="0"/>
              <a:t>	(look out for email from Sarah Boland with details)</a:t>
            </a:r>
          </a:p>
          <a:p>
            <a:pPr marL="0" indent="0">
              <a:buNone/>
            </a:pPr>
            <a:endParaRPr lang="en-US" dirty="0"/>
          </a:p>
          <a:p>
            <a:pPr marL="0" indent="0">
              <a:buNone/>
            </a:pPr>
            <a:r>
              <a:rPr lang="en-US" b="1" i="1" dirty="0"/>
              <a:t>Save the Date</a:t>
            </a:r>
            <a:r>
              <a:rPr lang="en-US" dirty="0"/>
              <a:t>: </a:t>
            </a:r>
          </a:p>
          <a:p>
            <a:pPr marL="0" indent="0">
              <a:buNone/>
            </a:pPr>
            <a:r>
              <a:rPr lang="en-US" b="1" dirty="0"/>
              <a:t>	Meta Major Forum: October 22</a:t>
            </a:r>
            <a:r>
              <a:rPr lang="en-US" b="1" baseline="30000" dirty="0"/>
              <a:t>nd</a:t>
            </a:r>
            <a:r>
              <a:rPr lang="en-US" b="1" dirty="0"/>
              <a:t>, time TBA</a:t>
            </a:r>
          </a:p>
          <a:p>
            <a:pPr marL="0" indent="0">
              <a:buNone/>
            </a:pPr>
            <a:endParaRPr lang="en-US" dirty="0"/>
          </a:p>
        </p:txBody>
      </p:sp>
      <p:sp>
        <p:nvSpPr>
          <p:cNvPr id="5" name="Title 4">
            <a:extLst>
              <a:ext uri="{FF2B5EF4-FFF2-40B4-BE49-F238E27FC236}">
                <a16:creationId xmlns:a16="http://schemas.microsoft.com/office/drawing/2014/main" id="{19FBE96B-88AC-4112-AF06-CC621F94F2AE}"/>
              </a:ext>
            </a:extLst>
          </p:cNvPr>
          <p:cNvSpPr>
            <a:spLocks noGrp="1"/>
          </p:cNvSpPr>
          <p:nvPr>
            <p:ph type="title"/>
          </p:nvPr>
        </p:nvSpPr>
        <p:spPr/>
        <p:txBody>
          <a:bodyPr/>
          <a:lstStyle/>
          <a:p>
            <a:r>
              <a:rPr lang="en-US" dirty="0"/>
              <a:t>Flex &amp; Feedback</a:t>
            </a:r>
          </a:p>
        </p:txBody>
      </p:sp>
      <p:pic>
        <p:nvPicPr>
          <p:cNvPr id="8" name="Picture 7" descr="A picture containing light, window&#10;&#10;Description automatically generated">
            <a:extLst>
              <a:ext uri="{FF2B5EF4-FFF2-40B4-BE49-F238E27FC236}">
                <a16:creationId xmlns:a16="http://schemas.microsoft.com/office/drawing/2014/main" id="{8F64DBA1-4ACF-4BC3-8DD6-E85C8C248560}"/>
              </a:ext>
            </a:extLst>
          </p:cNvPr>
          <p:cNvPicPr>
            <a:picLocks noChangeAspect="1"/>
          </p:cNvPicPr>
          <p:nvPr/>
        </p:nvPicPr>
        <p:blipFill>
          <a:blip r:embed="rId3"/>
          <a:stretch>
            <a:fillRect/>
          </a:stretch>
        </p:blipFill>
        <p:spPr>
          <a:xfrm>
            <a:off x="9203266" y="270932"/>
            <a:ext cx="2047875" cy="2047875"/>
          </a:xfrm>
          <a:prstGeom prst="rect">
            <a:avLst/>
          </a:prstGeom>
        </p:spPr>
      </p:pic>
      <p:pic>
        <p:nvPicPr>
          <p:cNvPr id="2056" name="Picture 8" descr="Animated calendar clipart kid - ClipartBarn">
            <a:extLst>
              <a:ext uri="{FF2B5EF4-FFF2-40B4-BE49-F238E27FC236}">
                <a16:creationId xmlns:a16="http://schemas.microsoft.com/office/drawing/2014/main" id="{7F054F64-C48B-427B-A67C-E8BA3C0CAF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89" y="4817533"/>
            <a:ext cx="1366375" cy="107473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Best Practices For Video">
            <a:extLst>
              <a:ext uri="{FF2B5EF4-FFF2-40B4-BE49-F238E27FC236}">
                <a16:creationId xmlns:a16="http://schemas.microsoft.com/office/drawing/2014/main" id="{4546D2E8-D9AC-435C-B3C1-78D098ACF32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870" y="2255309"/>
            <a:ext cx="2043603" cy="1173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1300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Flex &amp; Feedback!</a:t>
            </a:r>
          </a:p>
        </p:txBody>
      </p:sp>
      <p:sp>
        <p:nvSpPr>
          <p:cNvPr id="3" name="Content Placeholder 2"/>
          <p:cNvSpPr>
            <a:spLocks noGrp="1"/>
          </p:cNvSpPr>
          <p:nvPr>
            <p:ph idx="1"/>
          </p:nvPr>
        </p:nvSpPr>
        <p:spPr/>
        <p:txBody>
          <a:bodyPr>
            <a:normAutofit/>
          </a:bodyPr>
          <a:lstStyle/>
          <a:p>
            <a:pPr marL="914400" lvl="2" indent="0">
              <a:buNone/>
            </a:pPr>
            <a:endParaRPr lang="en-US" sz="2400" dirty="0"/>
          </a:p>
          <a:p>
            <a:pPr marL="457200" lvl="1" indent="0">
              <a:buNone/>
            </a:pPr>
            <a:r>
              <a:rPr lang="en-US" sz="2800" dirty="0"/>
              <a:t>Regional and State-wide Professional Development:</a:t>
            </a:r>
          </a:p>
          <a:p>
            <a:pPr marL="1828800" lvl="4" indent="0">
              <a:buNone/>
            </a:pPr>
            <a:endParaRPr lang="en-US" sz="2200" dirty="0">
              <a:latin typeface="+mn-lt"/>
            </a:endParaRPr>
          </a:p>
          <a:p>
            <a:pPr marL="1828800" lvl="4" indent="0">
              <a:buNone/>
            </a:pPr>
            <a:endParaRPr lang="en-US" sz="2200" dirty="0">
              <a:latin typeface="+mn-lt"/>
            </a:endParaRPr>
          </a:p>
          <a:p>
            <a:pPr marL="1828800" lvl="4" indent="0">
              <a:buNone/>
            </a:pPr>
            <a:endParaRPr lang="en-US" sz="2200" dirty="0">
              <a:latin typeface="+mn-lt"/>
            </a:endParaRPr>
          </a:p>
          <a:p>
            <a:pPr marL="0" indent="0">
              <a:spcBef>
                <a:spcPts val="0"/>
              </a:spcBef>
              <a:spcAft>
                <a:spcPts val="0"/>
              </a:spcAft>
              <a:buNone/>
            </a:pPr>
            <a:r>
              <a:rPr lang="en-US" sz="2200" dirty="0">
                <a:effectLst/>
                <a:latin typeface="+mn-lt"/>
              </a:rPr>
              <a:t>			</a:t>
            </a:r>
            <a:r>
              <a:rPr lang="en-US" sz="1200" b="1" dirty="0">
                <a:solidFill>
                  <a:schemeClr val="tx2"/>
                </a:solidFill>
                <a:latin typeface="+mn-lt"/>
                <a:ea typeface="Times New Roman" panose="02020603050405020304" pitchFamily="18" charset="0"/>
                <a:cs typeface="Times New Roman" panose="02020603050405020304" pitchFamily="18" charset="0"/>
              </a:rPr>
              <a:t>			</a:t>
            </a:r>
            <a:endParaRPr lang="en-US" sz="2200" dirty="0">
              <a:latin typeface="+mn-lt"/>
            </a:endParaRPr>
          </a:p>
          <a:p>
            <a:pPr marL="0" marR="0" indent="0">
              <a:spcBef>
                <a:spcPts val="0"/>
              </a:spcBef>
              <a:spcAft>
                <a:spcPts val="1200"/>
              </a:spcAft>
              <a:buNone/>
            </a:pPr>
            <a:endParaRPr lang="en-US" sz="1800" dirty="0">
              <a:effectLst/>
              <a:latin typeface="+mn-lt"/>
              <a:ea typeface="Calibri" panose="020F0502020204030204" pitchFamily="34" charset="0"/>
            </a:endParaRPr>
          </a:p>
          <a:p>
            <a:pPr marL="914400" lvl="2" indent="0" algn="r">
              <a:spcBef>
                <a:spcPts val="0"/>
              </a:spcBef>
              <a:spcAft>
                <a:spcPts val="1200"/>
              </a:spcAft>
              <a:buNone/>
            </a:pPr>
            <a:endParaRPr lang="en-US" sz="3200" i="1" dirty="0">
              <a:effectLst/>
              <a:latin typeface="+mn-lt"/>
              <a:ea typeface="Calibri" panose="020F0502020204030204" pitchFamily="34" charset="0"/>
            </a:endParaRPr>
          </a:p>
          <a:p>
            <a:pPr marL="914400" lvl="2" indent="0" algn="r">
              <a:spcBef>
                <a:spcPts val="0"/>
              </a:spcBef>
              <a:spcAft>
                <a:spcPts val="1200"/>
              </a:spcAft>
              <a:buNone/>
            </a:pPr>
            <a:endParaRPr lang="en-US" sz="3200" i="1" dirty="0">
              <a:effectLst/>
              <a:latin typeface="+mn-lt"/>
              <a:ea typeface="Calibri" panose="020F0502020204030204" pitchFamily="34" charset="0"/>
            </a:endParaRPr>
          </a:p>
          <a:p>
            <a:pPr marL="914400" lvl="2" indent="0" algn="r">
              <a:spcBef>
                <a:spcPts val="0"/>
              </a:spcBef>
              <a:spcAft>
                <a:spcPts val="1200"/>
              </a:spcAft>
              <a:buNone/>
            </a:pPr>
            <a:r>
              <a:rPr lang="en-US" b="1" i="1" dirty="0">
                <a:effectLst/>
                <a:latin typeface="+mn-lt"/>
                <a:ea typeface="Calibri" panose="020F0502020204030204" pitchFamily="34" charset="0"/>
              </a:rPr>
              <a:t>All events are virtual and free</a:t>
            </a:r>
          </a:p>
        </p:txBody>
      </p:sp>
      <p:pic>
        <p:nvPicPr>
          <p:cNvPr id="3075" name="Picture 3">
            <a:extLst>
              <a:ext uri="{FF2B5EF4-FFF2-40B4-BE49-F238E27FC236}">
                <a16:creationId xmlns:a16="http://schemas.microsoft.com/office/drawing/2014/main" id="{D6285C86-0605-45CB-8931-FAB232B4DE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9386" y="369888"/>
            <a:ext cx="1791230" cy="1791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4">
            <a:extLst>
              <a:ext uri="{FF2B5EF4-FFF2-40B4-BE49-F238E27FC236}">
                <a16:creationId xmlns:a16="http://schemas.microsoft.com/office/drawing/2014/main" id="{6C1D494F-B5C2-42D8-BB60-4B4E5CDB89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198" y="184943"/>
            <a:ext cx="1685925"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A7FF698C-BA04-49D7-9BCA-5C746EE6CF46}"/>
              </a:ext>
            </a:extLst>
          </p:cNvPr>
          <p:cNvSpPr txBox="1"/>
          <p:nvPr/>
        </p:nvSpPr>
        <p:spPr>
          <a:xfrm>
            <a:off x="3048000" y="2769432"/>
            <a:ext cx="7738532" cy="3854901"/>
          </a:xfrm>
          <a:prstGeom prst="rect">
            <a:avLst/>
          </a:prstGeom>
          <a:noFill/>
        </p:spPr>
        <p:txBody>
          <a:bodyPr wrap="square" rtlCol="0">
            <a:spAutoFit/>
          </a:bodyPr>
          <a:lstStyle/>
          <a:p>
            <a:r>
              <a:rPr lang="en-US" sz="1800" b="1" dirty="0">
                <a:solidFill>
                  <a:schemeClr val="tx2"/>
                </a:solidFill>
                <a:effectLst/>
                <a:latin typeface="+mn-lt"/>
                <a:ea typeface="Times New Roman" panose="02020603050405020304" pitchFamily="18" charset="0"/>
                <a:cs typeface="Times New Roman" panose="02020603050405020304" pitchFamily="18" charset="0"/>
              </a:rPr>
              <a:t>Pathway to Equity Conference: 9/29-30</a:t>
            </a:r>
          </a:p>
          <a:p>
            <a:r>
              <a:rPr lang="en-US" sz="1800" dirty="0">
                <a:latin typeface="+mn-lt"/>
                <a:hlinkClick r:id="rId5"/>
              </a:rPr>
              <a:t>https://events.bizzabo.com/pathwaystoequity</a:t>
            </a:r>
            <a:endParaRPr lang="en-US" sz="1800" dirty="0">
              <a:latin typeface="+mn-lt"/>
            </a:endParaRPr>
          </a:p>
          <a:p>
            <a:endParaRPr lang="en-US" b="1" dirty="0">
              <a:solidFill>
                <a:schemeClr val="tx2"/>
              </a:solidFill>
              <a:effectLst/>
              <a:ea typeface="Times New Roman" panose="02020603050405020304" pitchFamily="18" charset="0"/>
              <a:cs typeface="Times New Roman" panose="02020603050405020304" pitchFamily="18" charset="0"/>
            </a:endParaRPr>
          </a:p>
          <a:p>
            <a:r>
              <a:rPr lang="en-US" b="1" dirty="0">
                <a:solidFill>
                  <a:schemeClr val="tx2"/>
                </a:solidFill>
                <a:ea typeface="Times New Roman" panose="02020603050405020304" pitchFamily="18" charset="0"/>
                <a:cs typeface="Times New Roman" panose="02020603050405020304" pitchFamily="18" charset="0"/>
              </a:rPr>
              <a:t>Guided Pathways &amp; Learning Communities: Fridays in October</a:t>
            </a:r>
          </a:p>
          <a:p>
            <a:r>
              <a:rPr lang="en-US" i="1" dirty="0">
                <a:solidFill>
                  <a:schemeClr val="tx2"/>
                </a:solidFill>
                <a:ea typeface="Times New Roman" panose="02020603050405020304" pitchFamily="18" charset="0"/>
                <a:cs typeface="Times New Roman" panose="02020603050405020304" pitchFamily="18" charset="0"/>
              </a:rPr>
              <a:t>How Hearing Student Voice Change the Way We Work</a:t>
            </a:r>
            <a:r>
              <a:rPr lang="en-US" b="1" i="1" dirty="0">
                <a:solidFill>
                  <a:schemeClr val="tx2"/>
                </a:solidFill>
                <a:ea typeface="Times New Roman" panose="02020603050405020304" pitchFamily="18" charset="0"/>
                <a:cs typeface="Times New Roman" panose="02020603050405020304" pitchFamily="18" charset="0"/>
              </a:rPr>
              <a:t/>
            </a:r>
            <a:br>
              <a:rPr lang="en-US" b="1" i="1" dirty="0">
                <a:solidFill>
                  <a:schemeClr val="tx2"/>
                </a:solidFill>
                <a:ea typeface="Times New Roman" panose="02020603050405020304" pitchFamily="18" charset="0"/>
                <a:cs typeface="Times New Roman" panose="02020603050405020304" pitchFamily="18" charset="0"/>
              </a:rPr>
            </a:br>
            <a:r>
              <a:rPr lang="en-US" i="1" dirty="0">
                <a:solidFill>
                  <a:schemeClr val="tx2"/>
                </a:solidFill>
                <a:ea typeface="Times New Roman" panose="02020603050405020304" pitchFamily="18" charset="0"/>
                <a:cs typeface="Times New Roman" panose="02020603050405020304" pitchFamily="18" charset="0"/>
                <a:hlinkClick r:id="rId6"/>
              </a:rPr>
              <a:t>https://rpgroup.org/Events/</a:t>
            </a:r>
            <a:endParaRPr lang="en-US" i="1" dirty="0">
              <a:solidFill>
                <a:schemeClr val="tx2"/>
              </a:solidFill>
              <a:ea typeface="Times New Roman" panose="02020603050405020304" pitchFamily="18" charset="0"/>
              <a:cs typeface="Times New Roman" panose="02020603050405020304" pitchFamily="18" charset="0"/>
            </a:endParaRPr>
          </a:p>
          <a:p>
            <a:endParaRPr lang="en-US" b="1" i="1" dirty="0">
              <a:solidFill>
                <a:schemeClr val="tx2"/>
              </a:solidFill>
              <a:ea typeface="Times New Roman" panose="02020603050405020304" pitchFamily="18" charset="0"/>
              <a:cs typeface="Times New Roman" panose="02020603050405020304" pitchFamily="18" charset="0"/>
            </a:endParaRPr>
          </a:p>
          <a:p>
            <a:r>
              <a:rPr lang="en-US" b="1" i="1" dirty="0">
                <a:solidFill>
                  <a:schemeClr val="tx2"/>
                </a:solidFill>
                <a:ea typeface="Times New Roman" panose="02020603050405020304" pitchFamily="18" charset="0"/>
                <a:cs typeface="Times New Roman" panose="02020603050405020304" pitchFamily="18" charset="0"/>
              </a:rPr>
              <a:t>Redesign with Careers in Mind: Nov 3 &amp; 20</a:t>
            </a:r>
            <a:br>
              <a:rPr lang="en-US" b="1" i="1" dirty="0">
                <a:solidFill>
                  <a:schemeClr val="tx2"/>
                </a:solidFill>
                <a:ea typeface="Times New Roman" panose="02020603050405020304" pitchFamily="18" charset="0"/>
                <a:cs typeface="Times New Roman" panose="02020603050405020304" pitchFamily="18" charset="0"/>
              </a:rPr>
            </a:br>
            <a:r>
              <a:rPr lang="en-US" i="1" dirty="0">
                <a:solidFill>
                  <a:schemeClr val="tx2"/>
                </a:solidFill>
                <a:ea typeface="Times New Roman" panose="02020603050405020304" pitchFamily="18" charset="0"/>
                <a:cs typeface="Times New Roman" panose="02020603050405020304" pitchFamily="18" charset="0"/>
              </a:rPr>
              <a:t>Creating pathways to college &amp; career success</a:t>
            </a:r>
            <a:r>
              <a:rPr lang="en-US" dirty="0">
                <a:solidFill>
                  <a:schemeClr val="tx2"/>
                </a:solidFill>
                <a:ea typeface="Times New Roman" panose="02020603050405020304" pitchFamily="18" charset="0"/>
                <a:cs typeface="Times New Roman" panose="02020603050405020304" pitchFamily="18" charset="0"/>
              </a:rPr>
              <a:t/>
            </a:r>
            <a:br>
              <a:rPr lang="en-US" dirty="0">
                <a:solidFill>
                  <a:schemeClr val="tx2"/>
                </a:solidFill>
                <a:ea typeface="Times New Roman" panose="02020603050405020304" pitchFamily="18" charset="0"/>
                <a:cs typeface="Times New Roman" panose="02020603050405020304" pitchFamily="18" charset="0"/>
              </a:rPr>
            </a:br>
            <a:r>
              <a:rPr lang="en-US" dirty="0">
                <a:solidFill>
                  <a:schemeClr val="tx2"/>
                </a:solidFill>
                <a:ea typeface="Times New Roman" panose="02020603050405020304" pitchFamily="18" charset="0"/>
                <a:cs typeface="Times New Roman" panose="02020603050405020304" pitchFamily="18" charset="0"/>
              </a:rPr>
              <a:t>Details to follow</a:t>
            </a:r>
            <a:r>
              <a:rPr lang="en-US" b="1" dirty="0">
                <a:solidFill>
                  <a:schemeClr val="tx2"/>
                </a:solidFill>
                <a:ea typeface="Times New Roman" panose="02020603050405020304" pitchFamily="18" charset="0"/>
                <a:cs typeface="Times New Roman" panose="02020603050405020304" pitchFamily="18" charset="0"/>
              </a:rPr>
              <a:t/>
            </a:r>
            <a:br>
              <a:rPr lang="en-US" b="1" dirty="0">
                <a:solidFill>
                  <a:schemeClr val="tx2"/>
                </a:solidFill>
                <a:ea typeface="Times New Roman" panose="02020603050405020304" pitchFamily="18" charset="0"/>
                <a:cs typeface="Times New Roman" panose="02020603050405020304" pitchFamily="18" charset="0"/>
              </a:rPr>
            </a:br>
            <a:endParaRPr lang="en-US" b="1" dirty="0">
              <a:solidFill>
                <a:schemeClr val="tx2"/>
              </a:solidFill>
              <a:effectLst/>
              <a:ea typeface="Times New Roman" panose="02020603050405020304" pitchFamily="18" charset="0"/>
              <a:cs typeface="Times New Roman" panose="02020603050405020304" pitchFamily="18" charset="0"/>
            </a:endParaRPr>
          </a:p>
          <a:p>
            <a:endParaRPr lang="en-US" sz="1800" b="1" dirty="0">
              <a:solidFill>
                <a:schemeClr val="tx2"/>
              </a:solidFill>
              <a:effectLst/>
              <a:latin typeface="+mn-lt"/>
              <a:ea typeface="Times New Roman" panose="02020603050405020304" pitchFamily="18" charset="0"/>
              <a:cs typeface="Times New Roman" panose="02020603050405020304" pitchFamily="18" charset="0"/>
            </a:endParaRPr>
          </a:p>
          <a:p>
            <a:r>
              <a:rPr lang="en-US" sz="1050" b="1" dirty="0">
                <a:solidFill>
                  <a:schemeClr val="tx2"/>
                </a:solidFill>
                <a:latin typeface="+mn-lt"/>
                <a:ea typeface="Times New Roman" panose="02020603050405020304" pitchFamily="18" charset="0"/>
                <a:cs typeface="Times New Roman" panose="02020603050405020304" pitchFamily="18" charset="0"/>
              </a:rPr>
              <a:t/>
            </a:r>
            <a:br>
              <a:rPr lang="en-US" sz="1050" b="1" dirty="0">
                <a:solidFill>
                  <a:schemeClr val="tx2"/>
                </a:solidFill>
                <a:latin typeface="+mn-lt"/>
                <a:ea typeface="Times New Roman" panose="02020603050405020304" pitchFamily="18" charset="0"/>
                <a:cs typeface="Times New Roman" panose="02020603050405020304" pitchFamily="18" charset="0"/>
              </a:rPr>
            </a:br>
            <a:endParaRPr lang="en-US" dirty="0"/>
          </a:p>
        </p:txBody>
      </p:sp>
      <p:pic>
        <p:nvPicPr>
          <p:cNvPr id="3083" name="Picture 3082" descr="A picture containing clock&#10;&#10;Description automatically generated">
            <a:extLst>
              <a:ext uri="{FF2B5EF4-FFF2-40B4-BE49-F238E27FC236}">
                <a16:creationId xmlns:a16="http://schemas.microsoft.com/office/drawing/2014/main" id="{DC8E7AB4-38DE-4845-87B1-875BAA158CC6}"/>
              </a:ext>
            </a:extLst>
          </p:cNvPr>
          <p:cNvPicPr>
            <a:picLocks noChangeAspect="1"/>
          </p:cNvPicPr>
          <p:nvPr/>
        </p:nvPicPr>
        <p:blipFill>
          <a:blip r:embed="rId7">
            <a:extLst>
              <a:ext uri="{837473B0-CC2E-450A-ABE3-18F120FF3D39}">
                <a1611:picAttrSrcUrl xmlns:a1611="http://schemas.microsoft.com/office/drawing/2016/11/main" xmlns="" r:id="rId8"/>
              </a:ext>
            </a:extLst>
          </a:blip>
          <a:stretch>
            <a:fillRect/>
          </a:stretch>
        </p:blipFill>
        <p:spPr>
          <a:xfrm>
            <a:off x="2109489" y="2660454"/>
            <a:ext cx="829267" cy="829267"/>
          </a:xfrm>
          <a:prstGeom prst="rect">
            <a:avLst/>
          </a:prstGeom>
        </p:spPr>
      </p:pic>
      <p:pic>
        <p:nvPicPr>
          <p:cNvPr id="3084" name="Picture 3083" descr="A picture containing clock&#10;&#10;Description automatically generated">
            <a:extLst>
              <a:ext uri="{FF2B5EF4-FFF2-40B4-BE49-F238E27FC236}">
                <a16:creationId xmlns:a16="http://schemas.microsoft.com/office/drawing/2014/main" id="{228DA4DD-6AA5-478B-9964-CAC44F0C96C7}"/>
              </a:ext>
            </a:extLst>
          </p:cNvPr>
          <p:cNvPicPr>
            <a:picLocks noChangeAspect="1"/>
          </p:cNvPicPr>
          <p:nvPr/>
        </p:nvPicPr>
        <p:blipFill>
          <a:blip r:embed="rId7">
            <a:extLst>
              <a:ext uri="{837473B0-CC2E-450A-ABE3-18F120FF3D39}">
                <a1611:picAttrSrcUrl xmlns:a1611="http://schemas.microsoft.com/office/drawing/2016/11/main" xmlns="" r:id="rId8"/>
              </a:ext>
            </a:extLst>
          </a:blip>
          <a:stretch>
            <a:fillRect/>
          </a:stretch>
        </p:blipFill>
        <p:spPr>
          <a:xfrm>
            <a:off x="2104158" y="3615686"/>
            <a:ext cx="829267" cy="829267"/>
          </a:xfrm>
          <a:prstGeom prst="rect">
            <a:avLst/>
          </a:prstGeom>
        </p:spPr>
      </p:pic>
      <p:pic>
        <p:nvPicPr>
          <p:cNvPr id="3085" name="Picture 3084" descr="A picture containing clock&#10;&#10;Description automatically generated">
            <a:extLst>
              <a:ext uri="{FF2B5EF4-FFF2-40B4-BE49-F238E27FC236}">
                <a16:creationId xmlns:a16="http://schemas.microsoft.com/office/drawing/2014/main" id="{BC4F9D7F-E1D1-49D6-AEFD-8CCEC15E749B}"/>
              </a:ext>
            </a:extLst>
          </p:cNvPr>
          <p:cNvPicPr>
            <a:picLocks noChangeAspect="1"/>
          </p:cNvPicPr>
          <p:nvPr/>
        </p:nvPicPr>
        <p:blipFill>
          <a:blip r:embed="rId7">
            <a:extLst>
              <a:ext uri="{837473B0-CC2E-450A-ABE3-18F120FF3D39}">
                <a1611:picAttrSrcUrl xmlns:a1611="http://schemas.microsoft.com/office/drawing/2016/11/main" xmlns="" r:id="rId8"/>
              </a:ext>
            </a:extLst>
          </a:blip>
          <a:stretch>
            <a:fillRect/>
          </a:stretch>
        </p:blipFill>
        <p:spPr>
          <a:xfrm>
            <a:off x="2109489" y="4696882"/>
            <a:ext cx="829267" cy="829267"/>
          </a:xfrm>
          <a:prstGeom prst="rect">
            <a:avLst/>
          </a:prstGeom>
        </p:spPr>
      </p:pic>
    </p:spTree>
    <p:extLst>
      <p:ext uri="{BB962C8B-B14F-4D97-AF65-F5344CB8AC3E}">
        <p14:creationId xmlns:p14="http://schemas.microsoft.com/office/powerpoint/2010/main" val="663327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a:cs typeface="Arial"/>
              </a:rPr>
              <a:t>GP Resources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endParaRPr lang="en-US" dirty="0"/>
          </a:p>
          <a:p>
            <a:r>
              <a:rPr lang="en-US" dirty="0">
                <a:latin typeface="Arial"/>
                <a:cs typeface="Arial"/>
                <a:hlinkClick r:id="rId3"/>
              </a:rPr>
              <a:t>Contra Costa College Guided Pathways</a:t>
            </a:r>
          </a:p>
          <a:p>
            <a:pPr lvl="1"/>
            <a:r>
              <a:rPr lang="en-US" dirty="0">
                <a:latin typeface="Arial"/>
                <a:cs typeface="Arial"/>
              </a:rPr>
              <a:t>CCC Specific</a:t>
            </a:r>
            <a:endParaRPr lang="en-US" dirty="0"/>
          </a:p>
          <a:p>
            <a:pPr lvl="1"/>
            <a:r>
              <a:rPr lang="en-US" dirty="0">
                <a:latin typeface="Arial"/>
                <a:cs typeface="Arial"/>
              </a:rPr>
              <a:t>Workgroup Details &amp; Notes</a:t>
            </a:r>
            <a:endParaRPr lang="en-US" dirty="0"/>
          </a:p>
          <a:p>
            <a:pPr lvl="1"/>
            <a:endParaRPr lang="en-US" dirty="0"/>
          </a:p>
          <a:p>
            <a:r>
              <a:rPr lang="en-US" dirty="0">
                <a:latin typeface="Arial"/>
                <a:cs typeface="Arial"/>
                <a:hlinkClick r:id="rId4"/>
              </a:rPr>
              <a:t>Academic Senate for Community Colleges</a:t>
            </a:r>
          </a:p>
          <a:p>
            <a:pPr lvl="1"/>
            <a:r>
              <a:rPr lang="en-US" dirty="0">
                <a:latin typeface="Arial"/>
                <a:cs typeface="Arial"/>
              </a:rPr>
              <a:t>Guided Pathways Handbook</a:t>
            </a:r>
          </a:p>
          <a:p>
            <a:pPr lvl="1"/>
            <a:r>
              <a:rPr lang="en-US" dirty="0">
                <a:latin typeface="Arial"/>
                <a:cs typeface="Arial"/>
              </a:rPr>
              <a:t>Events</a:t>
            </a:r>
            <a:endParaRPr lang="en-US" dirty="0"/>
          </a:p>
        </p:txBody>
      </p:sp>
    </p:spTree>
    <p:extLst>
      <p:ext uri="{BB962C8B-B14F-4D97-AF65-F5344CB8AC3E}">
        <p14:creationId xmlns:p14="http://schemas.microsoft.com/office/powerpoint/2010/main" val="1955427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 Takes a Village!</a:t>
            </a:r>
          </a:p>
        </p:txBody>
      </p:sp>
      <p:sp>
        <p:nvSpPr>
          <p:cNvPr id="3" name="Content Placeholder 2"/>
          <p:cNvSpPr>
            <a:spLocks noGrp="1"/>
          </p:cNvSpPr>
          <p:nvPr>
            <p:ph idx="1"/>
          </p:nvPr>
        </p:nvSpPr>
        <p:spPr/>
        <p:txBody>
          <a:bodyPr/>
          <a:lstStyle/>
          <a:p>
            <a:endParaRPr lang="en-US" dirty="0"/>
          </a:p>
        </p:txBody>
      </p:sp>
      <p:pic>
        <p:nvPicPr>
          <p:cNvPr id="4" name="Picture 4" descr="A close up of a sign&#10;&#10;Description automatically generated">
            <a:extLst>
              <a:ext uri="{FF2B5EF4-FFF2-40B4-BE49-F238E27FC236}">
                <a16:creationId xmlns:a16="http://schemas.microsoft.com/office/drawing/2014/main" id="{1D9E708C-108C-4156-9E8E-ECFFC4C0177A}"/>
              </a:ext>
            </a:extLst>
          </p:cNvPr>
          <p:cNvPicPr>
            <a:picLocks noChangeAspect="1"/>
          </p:cNvPicPr>
          <p:nvPr/>
        </p:nvPicPr>
        <p:blipFill>
          <a:blip r:embed="rId3"/>
          <a:stretch>
            <a:fillRect/>
          </a:stretch>
        </p:blipFill>
        <p:spPr>
          <a:xfrm>
            <a:off x="4637223" y="2475713"/>
            <a:ext cx="2917554" cy="2917554"/>
          </a:xfrm>
          <a:prstGeom prst="rect">
            <a:avLst/>
          </a:prstGeom>
        </p:spPr>
      </p:pic>
      <p:pic>
        <p:nvPicPr>
          <p:cNvPr id="6" name="Picture 4" descr="A close up of a sign&#10;&#10;Description automatically generated">
            <a:extLst>
              <a:ext uri="{FF2B5EF4-FFF2-40B4-BE49-F238E27FC236}">
                <a16:creationId xmlns:a16="http://schemas.microsoft.com/office/drawing/2014/main" id="{87F8CC34-8894-4645-A0C5-EAD6590F2FB1}"/>
              </a:ext>
            </a:extLst>
          </p:cNvPr>
          <p:cNvPicPr>
            <a:picLocks noChangeAspect="1"/>
          </p:cNvPicPr>
          <p:nvPr/>
        </p:nvPicPr>
        <p:blipFill>
          <a:blip r:embed="rId4"/>
          <a:stretch>
            <a:fillRect/>
          </a:stretch>
        </p:blipFill>
        <p:spPr>
          <a:xfrm>
            <a:off x="8152018" y="2675924"/>
            <a:ext cx="2570787" cy="2570787"/>
          </a:xfrm>
          <a:prstGeom prst="rect">
            <a:avLst/>
          </a:prstGeom>
        </p:spPr>
      </p:pic>
      <p:pic>
        <p:nvPicPr>
          <p:cNvPr id="8" name="Picture 6" descr="A picture containing text, book&#10;&#10;Description automatically generated">
            <a:extLst>
              <a:ext uri="{FF2B5EF4-FFF2-40B4-BE49-F238E27FC236}">
                <a16:creationId xmlns:a16="http://schemas.microsoft.com/office/drawing/2014/main" id="{EEE7EE8A-0DB3-4530-A649-FF902DAE4498}"/>
              </a:ext>
            </a:extLst>
          </p:cNvPr>
          <p:cNvPicPr>
            <a:picLocks noChangeAspect="1"/>
          </p:cNvPicPr>
          <p:nvPr/>
        </p:nvPicPr>
        <p:blipFill>
          <a:blip r:embed="rId5"/>
          <a:stretch>
            <a:fillRect/>
          </a:stretch>
        </p:blipFill>
        <p:spPr>
          <a:xfrm>
            <a:off x="1617133" y="2675924"/>
            <a:ext cx="2509044" cy="2497209"/>
          </a:xfrm>
          <a:prstGeom prst="rect">
            <a:avLst/>
          </a:prstGeom>
        </p:spPr>
      </p:pic>
    </p:spTree>
    <p:extLst>
      <p:ext uri="{BB962C8B-B14F-4D97-AF65-F5344CB8AC3E}">
        <p14:creationId xmlns:p14="http://schemas.microsoft.com/office/powerpoint/2010/main" val="589085216"/>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46069</TotalTime>
  <Words>836</Words>
  <Application>Microsoft Office PowerPoint</Application>
  <PresentationFormat>Widescreen</PresentationFormat>
  <Paragraphs>90</Paragraphs>
  <Slides>9</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Black</vt:lpstr>
      <vt:lpstr>Calibri</vt:lpstr>
      <vt:lpstr>Times New Roman</vt:lpstr>
      <vt:lpstr>Office Theme</vt:lpstr>
      <vt:lpstr>Guided Pathways:  Updates &amp; Looking Ahead Presented by: Demetria Lawrence – Adult &amp; Alternative Education Transition Specialist  Evan Decker – Dean of Workforce and Economic Development  Sarah Boland – Counseling Faculty    </vt:lpstr>
      <vt:lpstr>PowerPoint Presentation</vt:lpstr>
      <vt:lpstr>Fall 2020: What's in store</vt:lpstr>
      <vt:lpstr>Fall 2020: What’s in Store</vt:lpstr>
      <vt:lpstr>Fall 2020: What’s in Store</vt:lpstr>
      <vt:lpstr>Flex &amp; Feedback</vt:lpstr>
      <vt:lpstr>Flex &amp; Feedback!</vt:lpstr>
      <vt:lpstr>GP Resources</vt:lpstr>
      <vt:lpstr>It Takes a Village!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 Brandy</dc:creator>
  <cp:lastModifiedBy>Brucelas, Jocelyn</cp:lastModifiedBy>
  <cp:revision>312</cp:revision>
  <cp:lastPrinted>2020-09-02T22:09:00Z</cp:lastPrinted>
  <dcterms:created xsi:type="dcterms:W3CDTF">2017-09-01T21:17:24Z</dcterms:created>
  <dcterms:modified xsi:type="dcterms:W3CDTF">2020-09-10T20:50:49Z</dcterms:modified>
</cp:coreProperties>
</file>